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18"/>
  </p:notesMasterIdLst>
  <p:handoutMasterIdLst>
    <p:handoutMasterId r:id="rId19"/>
  </p:handoutMasterIdLst>
  <p:sldIdLst>
    <p:sldId id="1001" r:id="rId2"/>
    <p:sldId id="1026" r:id="rId3"/>
    <p:sldId id="1011" r:id="rId4"/>
    <p:sldId id="1014" r:id="rId5"/>
    <p:sldId id="1021" r:id="rId6"/>
    <p:sldId id="1009" r:id="rId7"/>
    <p:sldId id="1017" r:id="rId8"/>
    <p:sldId id="1022" r:id="rId9"/>
    <p:sldId id="1012" r:id="rId10"/>
    <p:sldId id="1013" r:id="rId11"/>
    <p:sldId id="1015" r:id="rId12"/>
    <p:sldId id="1018" r:id="rId13"/>
    <p:sldId id="1023" r:id="rId14"/>
    <p:sldId id="1016" r:id="rId15"/>
    <p:sldId id="1024" r:id="rId16"/>
    <p:sldId id="1019" r:id="rId17"/>
  </p:sldIdLst>
  <p:sldSz cx="9601200" cy="7315200"/>
  <p:notesSz cx="6950075" cy="9236075"/>
  <p:defaultTextStyle>
    <a:defPPr>
      <a:defRPr lang="en-US"/>
    </a:defPPr>
    <a:lvl1pPr algn="ctr" rtl="0" fontAlgn="base">
      <a:spcBef>
        <a:spcPct val="0"/>
      </a:spcBef>
      <a:spcAft>
        <a:spcPct val="0"/>
      </a:spcAft>
      <a:defRPr sz="3200" kern="1200">
        <a:solidFill>
          <a:schemeClr val="tx1"/>
        </a:solidFill>
        <a:latin typeface="Times New Roman" pitchFamily="18" charset="0"/>
        <a:ea typeface="+mn-ea"/>
        <a:cs typeface="+mn-cs"/>
      </a:defRPr>
    </a:lvl1pPr>
    <a:lvl2pPr marL="457119" algn="ctr" rtl="0" fontAlgn="base">
      <a:spcBef>
        <a:spcPct val="0"/>
      </a:spcBef>
      <a:spcAft>
        <a:spcPct val="0"/>
      </a:spcAft>
      <a:defRPr sz="3200" kern="1200">
        <a:solidFill>
          <a:schemeClr val="tx1"/>
        </a:solidFill>
        <a:latin typeface="Times New Roman" pitchFamily="18" charset="0"/>
        <a:ea typeface="+mn-ea"/>
        <a:cs typeface="+mn-cs"/>
      </a:defRPr>
    </a:lvl2pPr>
    <a:lvl3pPr marL="914237" algn="ctr" rtl="0" fontAlgn="base">
      <a:spcBef>
        <a:spcPct val="0"/>
      </a:spcBef>
      <a:spcAft>
        <a:spcPct val="0"/>
      </a:spcAft>
      <a:defRPr sz="3200" kern="1200">
        <a:solidFill>
          <a:schemeClr val="tx1"/>
        </a:solidFill>
        <a:latin typeface="Times New Roman" pitchFamily="18" charset="0"/>
        <a:ea typeface="+mn-ea"/>
        <a:cs typeface="+mn-cs"/>
      </a:defRPr>
    </a:lvl3pPr>
    <a:lvl4pPr marL="1371355" algn="ctr" rtl="0" fontAlgn="base">
      <a:spcBef>
        <a:spcPct val="0"/>
      </a:spcBef>
      <a:spcAft>
        <a:spcPct val="0"/>
      </a:spcAft>
      <a:defRPr sz="3200" kern="1200">
        <a:solidFill>
          <a:schemeClr val="tx1"/>
        </a:solidFill>
        <a:latin typeface="Times New Roman" pitchFamily="18" charset="0"/>
        <a:ea typeface="+mn-ea"/>
        <a:cs typeface="+mn-cs"/>
      </a:defRPr>
    </a:lvl4pPr>
    <a:lvl5pPr marL="1828474" algn="ctr" rtl="0" fontAlgn="base">
      <a:spcBef>
        <a:spcPct val="0"/>
      </a:spcBef>
      <a:spcAft>
        <a:spcPct val="0"/>
      </a:spcAft>
      <a:defRPr sz="3200" kern="1200">
        <a:solidFill>
          <a:schemeClr val="tx1"/>
        </a:solidFill>
        <a:latin typeface="Times New Roman" pitchFamily="18" charset="0"/>
        <a:ea typeface="+mn-ea"/>
        <a:cs typeface="+mn-cs"/>
      </a:defRPr>
    </a:lvl5pPr>
    <a:lvl6pPr marL="2285592" algn="l" defTabSz="914237" rtl="0" eaLnBrk="1" latinLnBrk="0" hangingPunct="1">
      <a:defRPr sz="3200" kern="1200">
        <a:solidFill>
          <a:schemeClr val="tx1"/>
        </a:solidFill>
        <a:latin typeface="Times New Roman" pitchFamily="18" charset="0"/>
        <a:ea typeface="+mn-ea"/>
        <a:cs typeface="+mn-cs"/>
      </a:defRPr>
    </a:lvl6pPr>
    <a:lvl7pPr marL="2742711" algn="l" defTabSz="914237" rtl="0" eaLnBrk="1" latinLnBrk="0" hangingPunct="1">
      <a:defRPr sz="3200" kern="1200">
        <a:solidFill>
          <a:schemeClr val="tx1"/>
        </a:solidFill>
        <a:latin typeface="Times New Roman" pitchFamily="18" charset="0"/>
        <a:ea typeface="+mn-ea"/>
        <a:cs typeface="+mn-cs"/>
      </a:defRPr>
    </a:lvl7pPr>
    <a:lvl8pPr marL="3199829" algn="l" defTabSz="914237" rtl="0" eaLnBrk="1" latinLnBrk="0" hangingPunct="1">
      <a:defRPr sz="3200" kern="1200">
        <a:solidFill>
          <a:schemeClr val="tx1"/>
        </a:solidFill>
        <a:latin typeface="Times New Roman" pitchFamily="18" charset="0"/>
        <a:ea typeface="+mn-ea"/>
        <a:cs typeface="+mn-cs"/>
      </a:defRPr>
    </a:lvl8pPr>
    <a:lvl9pPr marL="3656948" algn="l" defTabSz="914237" rtl="0" eaLnBrk="1" latinLnBrk="0" hangingPunct="1">
      <a:defRPr sz="3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648" userDrawn="1">
          <p15:clr>
            <a:srgbClr val="A4A3A4"/>
          </p15:clr>
        </p15:guide>
        <p15:guide id="2" pos="3024"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B200"/>
    <a:srgbClr val="000066"/>
    <a:srgbClr val="333399"/>
    <a:srgbClr val="990033"/>
    <a:srgbClr val="009900"/>
    <a:srgbClr val="FAE4BC"/>
    <a:srgbClr val="F9DBA5"/>
    <a:srgbClr val="FBE8C7"/>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88" autoAdjust="0"/>
    <p:restoredTop sz="86718" autoAdjust="0"/>
  </p:normalViewPr>
  <p:slideViewPr>
    <p:cSldViewPr snapToGrid="0">
      <p:cViewPr varScale="1">
        <p:scale>
          <a:sx n="81" d="100"/>
          <a:sy n="81" d="100"/>
        </p:scale>
        <p:origin x="84" y="2562"/>
      </p:cViewPr>
      <p:guideLst>
        <p:guide orient="horz" pos="648"/>
        <p:guide pos="30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57" d="100"/>
          <a:sy n="57"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12017" cy="459578"/>
          </a:xfrm>
          <a:prstGeom prst="rect">
            <a:avLst/>
          </a:prstGeom>
          <a:noFill/>
          <a:ln w="9525">
            <a:noFill/>
            <a:miter lim="800000"/>
            <a:headEnd/>
            <a:tailEnd/>
          </a:ln>
          <a:effectLst/>
        </p:spPr>
        <p:txBody>
          <a:bodyPr vert="horz" wrap="square" lIns="92304" tIns="46150" rIns="92304" bIns="46150" numCol="1" anchor="t" anchorCtr="0" compatLnSpc="1">
            <a:prstTxWarp prst="textNoShape">
              <a:avLst/>
            </a:prstTxWarp>
          </a:bodyPr>
          <a:lstStyle>
            <a:lvl1pPr algn="l" defTabSz="925093">
              <a:defRPr sz="1200"/>
            </a:lvl1pPr>
          </a:lstStyle>
          <a:p>
            <a:pPr>
              <a:defRPr/>
            </a:pPr>
            <a:endParaRPr lang="en-US"/>
          </a:p>
        </p:txBody>
      </p:sp>
      <p:sp>
        <p:nvSpPr>
          <p:cNvPr id="6147" name="Rectangle 3"/>
          <p:cNvSpPr>
            <a:spLocks noGrp="1" noChangeArrowheads="1"/>
          </p:cNvSpPr>
          <p:nvPr>
            <p:ph type="dt" sz="quarter" idx="1"/>
          </p:nvPr>
        </p:nvSpPr>
        <p:spPr bwMode="auto">
          <a:xfrm>
            <a:off x="3938059" y="0"/>
            <a:ext cx="3012016" cy="459578"/>
          </a:xfrm>
          <a:prstGeom prst="rect">
            <a:avLst/>
          </a:prstGeom>
          <a:noFill/>
          <a:ln w="9525">
            <a:noFill/>
            <a:miter lim="800000"/>
            <a:headEnd/>
            <a:tailEnd/>
          </a:ln>
          <a:effectLst/>
        </p:spPr>
        <p:txBody>
          <a:bodyPr vert="horz" wrap="square" lIns="92304" tIns="46150" rIns="92304" bIns="46150" numCol="1" anchor="t" anchorCtr="0" compatLnSpc="1">
            <a:prstTxWarp prst="textNoShape">
              <a:avLst/>
            </a:prstTxWarp>
          </a:bodyPr>
          <a:lstStyle>
            <a:lvl1pPr algn="r" defTabSz="925093">
              <a:defRPr sz="1200"/>
            </a:lvl1pPr>
          </a:lstStyle>
          <a:p>
            <a:pPr>
              <a:defRPr/>
            </a:pPr>
            <a:endParaRPr lang="en-US"/>
          </a:p>
        </p:txBody>
      </p:sp>
      <p:sp>
        <p:nvSpPr>
          <p:cNvPr id="6148" name="Rectangle 4"/>
          <p:cNvSpPr>
            <a:spLocks noGrp="1" noChangeArrowheads="1"/>
          </p:cNvSpPr>
          <p:nvPr>
            <p:ph type="ftr" sz="quarter" idx="2"/>
          </p:nvPr>
        </p:nvSpPr>
        <p:spPr bwMode="auto">
          <a:xfrm>
            <a:off x="0" y="8776500"/>
            <a:ext cx="3012017" cy="459577"/>
          </a:xfrm>
          <a:prstGeom prst="rect">
            <a:avLst/>
          </a:prstGeom>
          <a:noFill/>
          <a:ln w="9525">
            <a:noFill/>
            <a:miter lim="800000"/>
            <a:headEnd/>
            <a:tailEnd/>
          </a:ln>
          <a:effectLst/>
        </p:spPr>
        <p:txBody>
          <a:bodyPr vert="horz" wrap="square" lIns="92304" tIns="46150" rIns="92304" bIns="46150" numCol="1" anchor="b" anchorCtr="0" compatLnSpc="1">
            <a:prstTxWarp prst="textNoShape">
              <a:avLst/>
            </a:prstTxWarp>
          </a:bodyPr>
          <a:lstStyle>
            <a:lvl1pPr algn="l" defTabSz="925093">
              <a:defRPr sz="1200"/>
            </a:lvl1pPr>
          </a:lstStyle>
          <a:p>
            <a:pPr>
              <a:defRPr/>
            </a:pPr>
            <a:endParaRPr lang="en-US"/>
          </a:p>
        </p:txBody>
      </p:sp>
      <p:sp>
        <p:nvSpPr>
          <p:cNvPr id="6149" name="Rectangle 5"/>
          <p:cNvSpPr>
            <a:spLocks noGrp="1" noChangeArrowheads="1"/>
          </p:cNvSpPr>
          <p:nvPr>
            <p:ph type="sldNum" sz="quarter" idx="3"/>
          </p:nvPr>
        </p:nvSpPr>
        <p:spPr bwMode="auto">
          <a:xfrm>
            <a:off x="3938059" y="8776500"/>
            <a:ext cx="3012016" cy="459577"/>
          </a:xfrm>
          <a:prstGeom prst="rect">
            <a:avLst/>
          </a:prstGeom>
          <a:noFill/>
          <a:ln w="9525">
            <a:noFill/>
            <a:miter lim="800000"/>
            <a:headEnd/>
            <a:tailEnd/>
          </a:ln>
          <a:effectLst/>
        </p:spPr>
        <p:txBody>
          <a:bodyPr vert="horz" wrap="square" lIns="92304" tIns="46150" rIns="92304" bIns="46150" numCol="1" anchor="b" anchorCtr="0" compatLnSpc="1">
            <a:prstTxWarp prst="textNoShape">
              <a:avLst/>
            </a:prstTxWarp>
          </a:bodyPr>
          <a:lstStyle>
            <a:lvl1pPr algn="r" defTabSz="925093">
              <a:defRPr sz="1200"/>
            </a:lvl1pPr>
          </a:lstStyle>
          <a:p>
            <a:pPr>
              <a:defRPr/>
            </a:pPr>
            <a:fld id="{88AB4A29-5487-4A56-9388-A6515856819A}" type="slidenum">
              <a:rPr lang="en-US"/>
              <a:pPr>
                <a:defRPr/>
              </a:pPr>
              <a:t>‹#›</a:t>
            </a:fld>
            <a:endParaRPr lang="en-US" dirty="0"/>
          </a:p>
        </p:txBody>
      </p:sp>
    </p:spTree>
    <p:extLst>
      <p:ext uri="{BB962C8B-B14F-4D97-AF65-F5344CB8AC3E}">
        <p14:creationId xmlns:p14="http://schemas.microsoft.com/office/powerpoint/2010/main" val="2323746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12017" cy="459578"/>
          </a:xfrm>
          <a:prstGeom prst="rect">
            <a:avLst/>
          </a:prstGeom>
          <a:noFill/>
          <a:ln w="9525">
            <a:noFill/>
            <a:miter lim="800000"/>
            <a:headEnd/>
            <a:tailEnd/>
          </a:ln>
          <a:effectLst/>
        </p:spPr>
        <p:txBody>
          <a:bodyPr vert="horz" wrap="square" lIns="92304" tIns="46150" rIns="92304" bIns="46150" numCol="1" anchor="t" anchorCtr="0" compatLnSpc="1">
            <a:prstTxWarp prst="textNoShape">
              <a:avLst/>
            </a:prstTxWarp>
          </a:bodyPr>
          <a:lstStyle>
            <a:lvl1pPr algn="l" defTabSz="925093">
              <a:defRPr sz="1200"/>
            </a:lvl1pPr>
          </a:lstStyle>
          <a:p>
            <a:pPr>
              <a:defRPr/>
            </a:pPr>
            <a:endParaRPr lang="en-US"/>
          </a:p>
        </p:txBody>
      </p:sp>
      <p:sp>
        <p:nvSpPr>
          <p:cNvPr id="8195" name="Rectangle 3"/>
          <p:cNvSpPr>
            <a:spLocks noGrp="1" noChangeArrowheads="1"/>
          </p:cNvSpPr>
          <p:nvPr>
            <p:ph type="dt" idx="1"/>
          </p:nvPr>
        </p:nvSpPr>
        <p:spPr bwMode="auto">
          <a:xfrm>
            <a:off x="3938059" y="0"/>
            <a:ext cx="3012016" cy="459578"/>
          </a:xfrm>
          <a:prstGeom prst="rect">
            <a:avLst/>
          </a:prstGeom>
          <a:noFill/>
          <a:ln w="9525">
            <a:noFill/>
            <a:miter lim="800000"/>
            <a:headEnd/>
            <a:tailEnd/>
          </a:ln>
          <a:effectLst/>
        </p:spPr>
        <p:txBody>
          <a:bodyPr vert="horz" wrap="square" lIns="92304" tIns="46150" rIns="92304" bIns="46150" numCol="1" anchor="t" anchorCtr="0" compatLnSpc="1">
            <a:prstTxWarp prst="textNoShape">
              <a:avLst/>
            </a:prstTxWarp>
          </a:bodyPr>
          <a:lstStyle>
            <a:lvl1pPr algn="r" defTabSz="925093">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09675" y="695325"/>
            <a:ext cx="4540250" cy="34591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27633" y="4382684"/>
            <a:ext cx="5094812" cy="4158460"/>
          </a:xfrm>
          <a:prstGeom prst="rect">
            <a:avLst/>
          </a:prstGeom>
          <a:noFill/>
          <a:ln w="9525">
            <a:noFill/>
            <a:miter lim="800000"/>
            <a:headEnd/>
            <a:tailEnd/>
          </a:ln>
          <a:effectLst/>
        </p:spPr>
        <p:txBody>
          <a:bodyPr vert="horz" wrap="square" lIns="92304" tIns="46150" rIns="92304" bIns="461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776500"/>
            <a:ext cx="3012017" cy="459577"/>
          </a:xfrm>
          <a:prstGeom prst="rect">
            <a:avLst/>
          </a:prstGeom>
          <a:noFill/>
          <a:ln w="9525">
            <a:noFill/>
            <a:miter lim="800000"/>
            <a:headEnd/>
            <a:tailEnd/>
          </a:ln>
          <a:effectLst/>
        </p:spPr>
        <p:txBody>
          <a:bodyPr vert="horz" wrap="square" lIns="92304" tIns="46150" rIns="92304" bIns="46150" numCol="1" anchor="b" anchorCtr="0" compatLnSpc="1">
            <a:prstTxWarp prst="textNoShape">
              <a:avLst/>
            </a:prstTxWarp>
          </a:bodyPr>
          <a:lstStyle>
            <a:lvl1pPr algn="l" defTabSz="925093">
              <a:defRPr sz="1200"/>
            </a:lvl1pPr>
          </a:lstStyle>
          <a:p>
            <a:pPr>
              <a:defRPr/>
            </a:pPr>
            <a:endParaRPr lang="en-US"/>
          </a:p>
        </p:txBody>
      </p:sp>
      <p:sp>
        <p:nvSpPr>
          <p:cNvPr id="8199" name="Rectangle 7"/>
          <p:cNvSpPr>
            <a:spLocks noGrp="1" noChangeArrowheads="1"/>
          </p:cNvSpPr>
          <p:nvPr>
            <p:ph type="sldNum" sz="quarter" idx="5"/>
          </p:nvPr>
        </p:nvSpPr>
        <p:spPr bwMode="auto">
          <a:xfrm>
            <a:off x="3938059" y="8776500"/>
            <a:ext cx="3012016" cy="459577"/>
          </a:xfrm>
          <a:prstGeom prst="rect">
            <a:avLst/>
          </a:prstGeom>
          <a:noFill/>
          <a:ln w="9525">
            <a:noFill/>
            <a:miter lim="800000"/>
            <a:headEnd/>
            <a:tailEnd/>
          </a:ln>
          <a:effectLst/>
        </p:spPr>
        <p:txBody>
          <a:bodyPr vert="horz" wrap="square" lIns="92304" tIns="46150" rIns="92304" bIns="46150" numCol="1" anchor="b" anchorCtr="0" compatLnSpc="1">
            <a:prstTxWarp prst="textNoShape">
              <a:avLst/>
            </a:prstTxWarp>
          </a:bodyPr>
          <a:lstStyle>
            <a:lvl1pPr algn="r" defTabSz="925093">
              <a:defRPr sz="1200"/>
            </a:lvl1pPr>
          </a:lstStyle>
          <a:p>
            <a:pPr>
              <a:defRPr/>
            </a:pPr>
            <a:fld id="{BE210066-3335-4B95-A574-5DAC956A778F}" type="slidenum">
              <a:rPr lang="en-US"/>
              <a:pPr>
                <a:defRPr/>
              </a:pPr>
              <a:t>‹#›</a:t>
            </a:fld>
            <a:endParaRPr lang="en-US" dirty="0"/>
          </a:p>
        </p:txBody>
      </p:sp>
    </p:spTree>
    <p:extLst>
      <p:ext uri="{BB962C8B-B14F-4D97-AF65-F5344CB8AC3E}">
        <p14:creationId xmlns:p14="http://schemas.microsoft.com/office/powerpoint/2010/main" val="21069514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119"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237"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355"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474"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5592" algn="l" defTabSz="914237" rtl="0" eaLnBrk="1" latinLnBrk="0" hangingPunct="1">
      <a:defRPr sz="1200" kern="1200">
        <a:solidFill>
          <a:schemeClr val="tx1"/>
        </a:solidFill>
        <a:latin typeface="+mn-lt"/>
        <a:ea typeface="+mn-ea"/>
        <a:cs typeface="+mn-cs"/>
      </a:defRPr>
    </a:lvl6pPr>
    <a:lvl7pPr marL="2742711" algn="l" defTabSz="914237" rtl="0" eaLnBrk="1" latinLnBrk="0" hangingPunct="1">
      <a:defRPr sz="1200" kern="1200">
        <a:solidFill>
          <a:schemeClr val="tx1"/>
        </a:solidFill>
        <a:latin typeface="+mn-lt"/>
        <a:ea typeface="+mn-ea"/>
        <a:cs typeface="+mn-cs"/>
      </a:defRPr>
    </a:lvl7pPr>
    <a:lvl8pPr marL="3199829" algn="l" defTabSz="914237" rtl="0" eaLnBrk="1" latinLnBrk="0" hangingPunct="1">
      <a:defRPr sz="1200" kern="1200">
        <a:solidFill>
          <a:schemeClr val="tx1"/>
        </a:solidFill>
        <a:latin typeface="+mn-lt"/>
        <a:ea typeface="+mn-ea"/>
        <a:cs typeface="+mn-cs"/>
      </a:defRPr>
    </a:lvl8pPr>
    <a:lvl9pPr marL="3656948" algn="l" defTabSz="91423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9388" y="1143000"/>
            <a:ext cx="40513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9ADC2-AC67-FF4C-8442-C9E69B961292}" type="slidenum">
              <a:rPr lang="en-US" smtClean="0"/>
              <a:t>2</a:t>
            </a:fld>
            <a:endParaRPr lang="en-US"/>
          </a:p>
        </p:txBody>
      </p:sp>
    </p:spTree>
    <p:extLst>
      <p:ext uri="{BB962C8B-B14F-4D97-AF65-F5344CB8AC3E}">
        <p14:creationId xmlns:p14="http://schemas.microsoft.com/office/powerpoint/2010/main" val="197132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update</a:t>
            </a:r>
          </a:p>
          <a:p>
            <a:endParaRPr lang="en-US" dirty="0"/>
          </a:p>
        </p:txBody>
      </p:sp>
      <p:sp>
        <p:nvSpPr>
          <p:cNvPr id="4" name="Slide Number Placeholder 3"/>
          <p:cNvSpPr>
            <a:spLocks noGrp="1"/>
          </p:cNvSpPr>
          <p:nvPr>
            <p:ph type="sldNum" sz="quarter" idx="10"/>
          </p:nvPr>
        </p:nvSpPr>
        <p:spPr/>
        <p:txBody>
          <a:bodyPr/>
          <a:lstStyle/>
          <a:p>
            <a:pPr>
              <a:defRPr/>
            </a:pPr>
            <a:fld id="{BE210066-3335-4B95-A574-5DAC956A778F}" type="slidenum">
              <a:rPr lang="en-US" smtClean="0"/>
              <a:pPr>
                <a:defRPr/>
              </a:pPr>
              <a:t>3</a:t>
            </a:fld>
            <a:endParaRPr lang="en-US" dirty="0"/>
          </a:p>
        </p:txBody>
      </p:sp>
    </p:spTree>
    <p:extLst>
      <p:ext uri="{BB962C8B-B14F-4D97-AF65-F5344CB8AC3E}">
        <p14:creationId xmlns:p14="http://schemas.microsoft.com/office/powerpoint/2010/main" val="1743199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210066-3335-4B95-A574-5DAC956A778F}" type="slidenum">
              <a:rPr lang="en-US" smtClean="0"/>
              <a:pPr>
                <a:defRPr/>
              </a:pPr>
              <a:t>4</a:t>
            </a:fld>
            <a:endParaRPr lang="en-US" dirty="0"/>
          </a:p>
        </p:txBody>
      </p:sp>
    </p:spTree>
    <p:extLst>
      <p:ext uri="{BB962C8B-B14F-4D97-AF65-F5344CB8AC3E}">
        <p14:creationId xmlns:p14="http://schemas.microsoft.com/office/powerpoint/2010/main" val="40169183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9077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9BDC0-79DC-6F4F-9F62-59A50A65DEF3}"/>
              </a:ext>
            </a:extLst>
          </p:cNvPr>
          <p:cNvSpPr>
            <a:spLocks noGrp="1"/>
          </p:cNvSpPr>
          <p:nvPr>
            <p:ph type="title"/>
          </p:nvPr>
        </p:nvSpPr>
        <p:spPr>
          <a:xfrm>
            <a:off x="480061" y="3069518"/>
            <a:ext cx="8535701" cy="1463039"/>
          </a:xfrm>
        </p:spPr>
        <p:txBody>
          <a:bodyPr wrap="square"/>
          <a:lstStyle/>
          <a:p>
            <a:r>
              <a:rPr lang="en-US" dirty="0"/>
              <a:t>Click to edit Master title style</a:t>
            </a:r>
          </a:p>
        </p:txBody>
      </p:sp>
    </p:spTree>
    <p:extLst>
      <p:ext uri="{BB962C8B-B14F-4D97-AF65-F5344CB8AC3E}">
        <p14:creationId xmlns:p14="http://schemas.microsoft.com/office/powerpoint/2010/main" val="1624180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1197187"/>
            <a:ext cx="8161020" cy="254677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3842174"/>
            <a:ext cx="7200900" cy="176614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979C45-0F2F-1240-BF01-857201BCEAE7}"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939058-72F7-1741-8872-A189D7E6DE41}" type="slidenum">
              <a:rPr lang="en-US" smtClean="0"/>
              <a:t>‹#›</a:t>
            </a:fld>
            <a:endParaRPr lang="en-US" dirty="0"/>
          </a:p>
        </p:txBody>
      </p:sp>
    </p:spTree>
    <p:extLst>
      <p:ext uri="{BB962C8B-B14F-4D97-AF65-F5344CB8AC3E}">
        <p14:creationId xmlns:p14="http://schemas.microsoft.com/office/powerpoint/2010/main" val="1402134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20090" y="1625602"/>
            <a:ext cx="8161020" cy="2795097"/>
          </a:xfrm>
        </p:spPr>
        <p:txBody>
          <a:bodyPr>
            <a:normAutofit/>
          </a:bodyPr>
          <a:lstStyle>
            <a:lvl1pPr algn="l">
              <a:defRPr sz="4700" b="0" i="0">
                <a:solidFill>
                  <a:schemeClr val="bg1"/>
                </a:solidFill>
                <a:latin typeface="GalaxiePolaris-Bold"/>
                <a:cs typeface="GalaxiePolaris-Bold"/>
              </a:defRPr>
            </a:lvl1pPr>
          </a:lstStyle>
          <a:p>
            <a:r>
              <a:rPr lang="en-US" dirty="0"/>
              <a:t>Presentation</a:t>
            </a:r>
            <a:br>
              <a:rPr lang="en-US" dirty="0"/>
            </a:br>
            <a:r>
              <a:rPr lang="en-US" dirty="0"/>
              <a:t>Title</a:t>
            </a:r>
            <a:br>
              <a:rPr lang="en-US" dirty="0"/>
            </a:br>
            <a:r>
              <a:rPr lang="en-US" dirty="0"/>
              <a:t>Here</a:t>
            </a:r>
          </a:p>
        </p:txBody>
      </p:sp>
      <p:sp>
        <p:nvSpPr>
          <p:cNvPr id="4" name="Date Placeholder 3"/>
          <p:cNvSpPr>
            <a:spLocks noGrp="1"/>
          </p:cNvSpPr>
          <p:nvPr>
            <p:ph type="dt" sz="half" idx="10"/>
          </p:nvPr>
        </p:nvSpPr>
        <p:spPr>
          <a:xfrm>
            <a:off x="720090" y="6114309"/>
            <a:ext cx="2800350" cy="389467"/>
          </a:xfrm>
          <a:prstGeom prst="rect">
            <a:avLst/>
          </a:prstGeom>
        </p:spPr>
        <p:txBody>
          <a:bodyPr lIns="96644" tIns="48322" rIns="96644" bIns="48322"/>
          <a:lstStyle>
            <a:lvl1pPr>
              <a:defRPr sz="1500" b="1" i="0">
                <a:latin typeface="Garamond"/>
                <a:cs typeface="Garamond"/>
              </a:defRPr>
            </a:lvl1pPr>
          </a:lstStyle>
          <a:p>
            <a:pPr algn="l" defTabSz="483219" fontAlgn="auto">
              <a:spcBef>
                <a:spcPts val="0"/>
              </a:spcBef>
              <a:spcAft>
                <a:spcPts val="0"/>
              </a:spcAft>
            </a:pPr>
            <a:fld id="{070EBBDB-9F4E-BB44-8A33-CF70FE2F2FC8}" type="datetimeFigureOut">
              <a:rPr lang="en-US" smtClean="0">
                <a:solidFill>
                  <a:prstClr val="black"/>
                </a:solidFill>
              </a:rPr>
              <a:pPr algn="l" defTabSz="483219" fontAlgn="auto">
                <a:spcBef>
                  <a:spcPts val="0"/>
                </a:spcBef>
                <a:spcAft>
                  <a:spcPts val="0"/>
                </a:spcAft>
              </a:pPr>
              <a:t>1/18/2022</a:t>
            </a:fld>
            <a:endParaRPr lang="en-US">
              <a:solidFill>
                <a:prstClr val="black"/>
              </a:solidFill>
            </a:endParaRPr>
          </a:p>
        </p:txBody>
      </p:sp>
      <p:sp>
        <p:nvSpPr>
          <p:cNvPr id="5" name="Footer Placeholder 4"/>
          <p:cNvSpPr>
            <a:spLocks noGrp="1"/>
          </p:cNvSpPr>
          <p:nvPr>
            <p:ph type="ftr" sz="quarter" idx="11"/>
          </p:nvPr>
        </p:nvSpPr>
        <p:spPr>
          <a:xfrm>
            <a:off x="3840480" y="6114309"/>
            <a:ext cx="2480310" cy="389467"/>
          </a:xfrm>
          <a:prstGeom prst="rect">
            <a:avLst/>
          </a:prstGeom>
        </p:spPr>
        <p:txBody>
          <a:bodyPr lIns="96644" tIns="48322" rIns="96644" bIns="48322"/>
          <a:lstStyle>
            <a:lvl1pPr algn="l">
              <a:defRPr sz="1500" b="1" i="0">
                <a:latin typeface="Garamond"/>
                <a:cs typeface="Garamond"/>
              </a:defRPr>
            </a:lvl1pPr>
          </a:lstStyle>
          <a:p>
            <a:pPr defTabSz="483219" fontAlgn="auto">
              <a:spcBef>
                <a:spcPts val="0"/>
              </a:spcBef>
              <a:spcAft>
                <a:spcPts val="0"/>
              </a:spcAft>
            </a:pPr>
            <a:endParaRPr lang="en-US">
              <a:solidFill>
                <a:prstClr val="black"/>
              </a:solidFill>
            </a:endParaRPr>
          </a:p>
        </p:txBody>
      </p:sp>
    </p:spTree>
    <p:extLst>
      <p:ext uri="{BB962C8B-B14F-4D97-AF65-F5344CB8AC3E}">
        <p14:creationId xmlns:p14="http://schemas.microsoft.com/office/powerpoint/2010/main" val="27689183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1" y="431411"/>
            <a:ext cx="7191002" cy="656492"/>
          </a:xfrm>
          <a:prstGeom prst="rect">
            <a:avLst/>
          </a:prstGeom>
        </p:spPr>
        <p:txBody>
          <a:bodyPr vert="horz" wrap="none"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80060" y="1706882"/>
            <a:ext cx="8641080" cy="48276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786670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Lst>
  <p:txStyles>
    <p:titleStyle>
      <a:lvl1pPr algn="ctr" defTabSz="360045" rtl="0" eaLnBrk="1" latinLnBrk="0" hangingPunct="1">
        <a:spcBef>
          <a:spcPct val="0"/>
        </a:spcBef>
        <a:buNone/>
        <a:defRPr sz="3465" kern="1200">
          <a:solidFill>
            <a:schemeClr val="accent2"/>
          </a:solidFill>
          <a:latin typeface="+mj-lt"/>
          <a:ea typeface="+mj-ea"/>
          <a:cs typeface="+mj-cs"/>
        </a:defRPr>
      </a:lvl1pPr>
    </p:titleStyle>
    <p:bodyStyle>
      <a:lvl1pPr marL="270034" indent="-270034" algn="l" defTabSz="360045" rtl="0" eaLnBrk="1" latinLnBrk="0" hangingPunct="1">
        <a:spcBef>
          <a:spcPct val="20000"/>
        </a:spcBef>
        <a:buFont typeface="Arial"/>
        <a:buChar char="•"/>
        <a:defRPr sz="2520" kern="1200">
          <a:solidFill>
            <a:schemeClr val="tx1"/>
          </a:solidFill>
          <a:latin typeface="+mn-lt"/>
          <a:ea typeface="+mn-ea"/>
          <a:cs typeface="+mn-cs"/>
        </a:defRPr>
      </a:lvl1pPr>
      <a:lvl2pPr marL="585073" indent="-225028" algn="l" defTabSz="360045" rtl="0" eaLnBrk="1" latinLnBrk="0" hangingPunct="1">
        <a:spcBef>
          <a:spcPct val="20000"/>
        </a:spcBef>
        <a:buFont typeface="Arial"/>
        <a:buChar char="–"/>
        <a:defRPr sz="2205" kern="1200">
          <a:solidFill>
            <a:schemeClr val="tx1"/>
          </a:solidFill>
          <a:latin typeface="+mn-lt"/>
          <a:ea typeface="+mn-ea"/>
          <a:cs typeface="+mn-cs"/>
        </a:defRPr>
      </a:lvl2pPr>
      <a:lvl3pPr marL="900113" indent="-180023" algn="l" defTabSz="360045" rtl="0" eaLnBrk="1" latinLnBrk="0" hangingPunct="1">
        <a:spcBef>
          <a:spcPct val="20000"/>
        </a:spcBef>
        <a:buFont typeface="Arial"/>
        <a:buChar char="•"/>
        <a:defRPr sz="1890" kern="1200">
          <a:solidFill>
            <a:schemeClr val="tx1"/>
          </a:solidFill>
          <a:latin typeface="+mn-lt"/>
          <a:ea typeface="+mn-ea"/>
          <a:cs typeface="+mn-cs"/>
        </a:defRPr>
      </a:lvl3pPr>
      <a:lvl4pPr marL="1260158" indent="-180023" algn="l" defTabSz="360045" rtl="0" eaLnBrk="1" latinLnBrk="0" hangingPunct="1">
        <a:spcBef>
          <a:spcPct val="20000"/>
        </a:spcBef>
        <a:buFont typeface="Arial"/>
        <a:buChar char="–"/>
        <a:defRPr sz="1575" kern="1200">
          <a:solidFill>
            <a:schemeClr val="tx1"/>
          </a:solidFill>
          <a:latin typeface="+mn-lt"/>
          <a:ea typeface="+mn-ea"/>
          <a:cs typeface="+mn-cs"/>
        </a:defRPr>
      </a:lvl4pPr>
      <a:lvl5pPr marL="1620203" indent="-180023" algn="l" defTabSz="360045" rtl="0" eaLnBrk="1" latinLnBrk="0" hangingPunct="1">
        <a:spcBef>
          <a:spcPct val="20000"/>
        </a:spcBef>
        <a:buFont typeface="Arial"/>
        <a:buChar char="»"/>
        <a:defRPr sz="1575" kern="1200">
          <a:solidFill>
            <a:schemeClr val="tx1"/>
          </a:solidFill>
          <a:latin typeface="+mn-lt"/>
          <a:ea typeface="+mn-ea"/>
          <a:cs typeface="+mn-cs"/>
        </a:defRPr>
      </a:lvl5pPr>
      <a:lvl6pPr marL="1980248" indent="-180023" algn="l" defTabSz="360045" rtl="0" eaLnBrk="1" latinLnBrk="0" hangingPunct="1">
        <a:spcBef>
          <a:spcPct val="20000"/>
        </a:spcBef>
        <a:buFont typeface="Arial"/>
        <a:buChar char="•"/>
        <a:defRPr sz="1575" kern="1200">
          <a:solidFill>
            <a:schemeClr val="tx1"/>
          </a:solidFill>
          <a:latin typeface="+mn-lt"/>
          <a:ea typeface="+mn-ea"/>
          <a:cs typeface="+mn-cs"/>
        </a:defRPr>
      </a:lvl6pPr>
      <a:lvl7pPr marL="2340293" indent="-180023" algn="l" defTabSz="360045" rtl="0" eaLnBrk="1" latinLnBrk="0" hangingPunct="1">
        <a:spcBef>
          <a:spcPct val="20000"/>
        </a:spcBef>
        <a:buFont typeface="Arial"/>
        <a:buChar char="•"/>
        <a:defRPr sz="1575" kern="1200">
          <a:solidFill>
            <a:schemeClr val="tx1"/>
          </a:solidFill>
          <a:latin typeface="+mn-lt"/>
          <a:ea typeface="+mn-ea"/>
          <a:cs typeface="+mn-cs"/>
        </a:defRPr>
      </a:lvl7pPr>
      <a:lvl8pPr marL="2700338" indent="-180023" algn="l" defTabSz="360045" rtl="0" eaLnBrk="1" latinLnBrk="0" hangingPunct="1">
        <a:spcBef>
          <a:spcPct val="20000"/>
        </a:spcBef>
        <a:buFont typeface="Arial"/>
        <a:buChar char="•"/>
        <a:defRPr sz="1575" kern="1200">
          <a:solidFill>
            <a:schemeClr val="tx1"/>
          </a:solidFill>
          <a:latin typeface="+mn-lt"/>
          <a:ea typeface="+mn-ea"/>
          <a:cs typeface="+mn-cs"/>
        </a:defRPr>
      </a:lvl8pPr>
      <a:lvl9pPr marL="3060383" indent="-180023" algn="l" defTabSz="360045" rtl="0" eaLnBrk="1" latinLnBrk="0" hangingPunct="1">
        <a:spcBef>
          <a:spcPct val="20000"/>
        </a:spcBef>
        <a:buFont typeface="Arial"/>
        <a:buChar char="•"/>
        <a:defRPr sz="1575" kern="1200">
          <a:solidFill>
            <a:schemeClr val="tx1"/>
          </a:solidFill>
          <a:latin typeface="+mn-lt"/>
          <a:ea typeface="+mn-ea"/>
          <a:cs typeface="+mn-cs"/>
        </a:defRPr>
      </a:lvl9pPr>
    </p:bodyStyle>
    <p:otherStyle>
      <a:defPPr>
        <a:defRPr lang="en-US"/>
      </a:defPPr>
      <a:lvl1pPr marL="0" algn="l" defTabSz="360045" rtl="0" eaLnBrk="1" latinLnBrk="0" hangingPunct="1">
        <a:defRPr sz="1418" kern="1200">
          <a:solidFill>
            <a:schemeClr val="tx1"/>
          </a:solidFill>
          <a:latin typeface="+mn-lt"/>
          <a:ea typeface="+mn-ea"/>
          <a:cs typeface="+mn-cs"/>
        </a:defRPr>
      </a:lvl1pPr>
      <a:lvl2pPr marL="360045" algn="l" defTabSz="360045" rtl="0" eaLnBrk="1" latinLnBrk="0" hangingPunct="1">
        <a:defRPr sz="1418" kern="1200">
          <a:solidFill>
            <a:schemeClr val="tx1"/>
          </a:solidFill>
          <a:latin typeface="+mn-lt"/>
          <a:ea typeface="+mn-ea"/>
          <a:cs typeface="+mn-cs"/>
        </a:defRPr>
      </a:lvl2pPr>
      <a:lvl3pPr marL="720090" algn="l" defTabSz="360045" rtl="0" eaLnBrk="1" latinLnBrk="0" hangingPunct="1">
        <a:defRPr sz="1418" kern="1200">
          <a:solidFill>
            <a:schemeClr val="tx1"/>
          </a:solidFill>
          <a:latin typeface="+mn-lt"/>
          <a:ea typeface="+mn-ea"/>
          <a:cs typeface="+mn-cs"/>
        </a:defRPr>
      </a:lvl3pPr>
      <a:lvl4pPr marL="1080135" algn="l" defTabSz="360045" rtl="0" eaLnBrk="1" latinLnBrk="0" hangingPunct="1">
        <a:defRPr sz="1418" kern="1200">
          <a:solidFill>
            <a:schemeClr val="tx1"/>
          </a:solidFill>
          <a:latin typeface="+mn-lt"/>
          <a:ea typeface="+mn-ea"/>
          <a:cs typeface="+mn-cs"/>
        </a:defRPr>
      </a:lvl4pPr>
      <a:lvl5pPr marL="1440180" algn="l" defTabSz="360045" rtl="0" eaLnBrk="1" latinLnBrk="0" hangingPunct="1">
        <a:defRPr sz="1418" kern="1200">
          <a:solidFill>
            <a:schemeClr val="tx1"/>
          </a:solidFill>
          <a:latin typeface="+mn-lt"/>
          <a:ea typeface="+mn-ea"/>
          <a:cs typeface="+mn-cs"/>
        </a:defRPr>
      </a:lvl5pPr>
      <a:lvl6pPr marL="1800225" algn="l" defTabSz="360045" rtl="0" eaLnBrk="1" latinLnBrk="0" hangingPunct="1">
        <a:defRPr sz="1418" kern="1200">
          <a:solidFill>
            <a:schemeClr val="tx1"/>
          </a:solidFill>
          <a:latin typeface="+mn-lt"/>
          <a:ea typeface="+mn-ea"/>
          <a:cs typeface="+mn-cs"/>
        </a:defRPr>
      </a:lvl6pPr>
      <a:lvl7pPr marL="2160270" algn="l" defTabSz="360045" rtl="0" eaLnBrk="1" latinLnBrk="0" hangingPunct="1">
        <a:defRPr sz="1418" kern="1200">
          <a:solidFill>
            <a:schemeClr val="tx1"/>
          </a:solidFill>
          <a:latin typeface="+mn-lt"/>
          <a:ea typeface="+mn-ea"/>
          <a:cs typeface="+mn-cs"/>
        </a:defRPr>
      </a:lvl7pPr>
      <a:lvl8pPr marL="2520315" algn="l" defTabSz="360045" rtl="0" eaLnBrk="1" latinLnBrk="0" hangingPunct="1">
        <a:defRPr sz="1418" kern="1200">
          <a:solidFill>
            <a:schemeClr val="tx1"/>
          </a:solidFill>
          <a:latin typeface="+mn-lt"/>
          <a:ea typeface="+mn-ea"/>
          <a:cs typeface="+mn-cs"/>
        </a:defRPr>
      </a:lvl8pPr>
      <a:lvl9pPr marL="2880360" algn="l" defTabSz="360045" rtl="0" eaLnBrk="1" latinLnBrk="0" hangingPunct="1">
        <a:defRPr sz="14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cssprofile.collegeboard.org" TargetMode="External"/><Relationship Id="rId2" Type="http://schemas.openxmlformats.org/officeDocument/2006/relationships/hyperlink" Target="fafsa.gov" TargetMode="Externa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hyperlink" Target="idoc.collegeboard.org"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Financing Your </a:t>
            </a:r>
            <a:br>
              <a:rPr lang="en-US"/>
            </a:br>
            <a:r>
              <a:rPr lang="en-US"/>
              <a:t>Notre Dame Education</a:t>
            </a:r>
            <a:endParaRPr lang="en-US" dirty="0"/>
          </a:p>
        </p:txBody>
      </p:sp>
    </p:spTree>
    <p:extLst>
      <p:ext uri="{BB962C8B-B14F-4D97-AF65-F5344CB8AC3E}">
        <p14:creationId xmlns:p14="http://schemas.microsoft.com/office/powerpoint/2010/main" val="856480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12"/>
          <p:cNvSpPr txBox="1">
            <a:spLocks/>
          </p:cNvSpPr>
          <p:nvPr/>
        </p:nvSpPr>
        <p:spPr>
          <a:xfrm>
            <a:off x="660092" y="2091608"/>
            <a:ext cx="7083828" cy="2261306"/>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chemeClr val="bg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lnSpc>
                <a:spcPct val="100000"/>
              </a:lnSpc>
              <a:spcBef>
                <a:spcPts val="1050"/>
              </a:spcBef>
            </a:pPr>
            <a:r>
              <a:rPr lang="en-US" sz="2625" dirty="0">
                <a:solidFill>
                  <a:prstClr val="white"/>
                </a:solidFill>
                <a:latin typeface="Georgia" charset="0"/>
                <a:ea typeface="Georgia" charset="0"/>
                <a:cs typeface="Georgia" charset="0"/>
              </a:rPr>
              <a:t>Body copy here. Georgia regular. This is just placement text. This box can also be used to place objects, instead text. Examples of objects include graphs, tables, images, film, or charts.</a:t>
            </a:r>
          </a:p>
        </p:txBody>
      </p:sp>
      <p:sp>
        <p:nvSpPr>
          <p:cNvPr id="40" name="Title 1"/>
          <p:cNvSpPr txBox="1">
            <a:spLocks/>
          </p:cNvSpPr>
          <p:nvPr/>
        </p:nvSpPr>
        <p:spPr>
          <a:xfrm>
            <a:off x="397435" y="1360277"/>
            <a:ext cx="7083829" cy="731331"/>
          </a:xfrm>
          <a:prstGeom prst="rect">
            <a:avLst/>
          </a:prstGeom>
        </p:spPr>
        <p:txBody>
          <a:bodyPr vert="horz" lIns="96012" tIns="48006" rIns="96012" bIns="48006" rtlCol="0" anchor="t" anchorCtr="0">
            <a:noAutofit/>
          </a:bodyPr>
          <a:lstStyle>
            <a:lvl1pPr algn="ctr" defTabSz="914400" rtl="0" eaLnBrk="1" latinLnBrk="0" hangingPunct="1">
              <a:lnSpc>
                <a:spcPct val="90000"/>
              </a:lnSpc>
              <a:spcBef>
                <a:spcPct val="0"/>
              </a:spcBef>
              <a:buNone/>
              <a:defRPr sz="3200" b="0" i="0" kern="1200" baseline="0">
                <a:solidFill>
                  <a:schemeClr val="tx1"/>
                </a:solidFill>
                <a:latin typeface="Arial" charset="0"/>
                <a:ea typeface="Arial" charset="0"/>
                <a:cs typeface="Arial" charset="0"/>
              </a:defRPr>
            </a:lvl1pPr>
          </a:lstStyle>
          <a:p>
            <a:pPr algn="l" defTabSz="960120" fontAlgn="auto">
              <a:spcAft>
                <a:spcPts val="0"/>
              </a:spcAft>
            </a:pPr>
            <a:r>
              <a:rPr lang="en-US" b="1" dirty="0">
                <a:solidFill>
                  <a:schemeClr val="accent3"/>
                </a:solidFill>
              </a:rPr>
              <a:t>MERIT</a:t>
            </a:r>
            <a:r>
              <a:rPr lang="en-US" sz="3360" b="1" dirty="0">
                <a:solidFill>
                  <a:schemeClr val="accent3"/>
                </a:solidFill>
              </a:rPr>
              <a:t> SCHOLARSHIPS</a:t>
            </a:r>
          </a:p>
          <a:p>
            <a:pPr algn="l" defTabSz="960120" fontAlgn="auto">
              <a:spcAft>
                <a:spcPts val="0"/>
              </a:spcAft>
            </a:pPr>
            <a:endParaRPr lang="en-US" sz="3360" dirty="0">
              <a:solidFill>
                <a:prstClr val="black"/>
              </a:solidFill>
            </a:endParaRPr>
          </a:p>
        </p:txBody>
      </p:sp>
      <p:sp>
        <p:nvSpPr>
          <p:cNvPr id="42" name="Slide Number Placeholder 5"/>
          <p:cNvSpPr>
            <a:spLocks noGrp="1"/>
          </p:cNvSpPr>
          <p:nvPr>
            <p:ph type="sldNum" sz="quarter" idx="12"/>
          </p:nvPr>
        </p:nvSpPr>
        <p:spPr>
          <a:xfrm>
            <a:off x="6780848" y="6731319"/>
            <a:ext cx="2160270" cy="383381"/>
          </a:xfrm>
          <a:prstGeom prst="rect">
            <a:avLst/>
          </a:prstGeom>
        </p:spPr>
        <p:txBody>
          <a:bodyPr/>
          <a:lstStyle>
            <a:lvl1pPr>
              <a:defRPr>
                <a:solidFill>
                  <a:schemeClr val="accent2"/>
                </a:solidFill>
              </a:defRPr>
            </a:lvl1pPr>
          </a:lstStyle>
          <a:p>
            <a:pPr algn="l" defTabSz="960120" fontAlgn="auto">
              <a:spcBef>
                <a:spcPts val="0"/>
              </a:spcBef>
              <a:spcAft>
                <a:spcPts val="0"/>
              </a:spcAft>
            </a:pPr>
            <a:fld id="{8F3008C0-FE18-4466-8594-3CEB1E8D9CB3}" type="slidenum">
              <a:rPr lang="en-US">
                <a:solidFill>
                  <a:srgbClr val="ED7D31"/>
                </a:solidFill>
                <a:latin typeface="Calibri"/>
              </a:rPr>
              <a:pPr algn="l" defTabSz="960120" fontAlgn="auto">
                <a:spcBef>
                  <a:spcPts val="0"/>
                </a:spcBef>
                <a:spcAft>
                  <a:spcPts val="0"/>
                </a:spcAft>
              </a:pPr>
              <a:t>10</a:t>
            </a:fld>
            <a:endParaRPr lang="en-US" dirty="0">
              <a:solidFill>
                <a:srgbClr val="ED7D31"/>
              </a:solidFill>
              <a:latin typeface="Calibri"/>
            </a:endParaRPr>
          </a:p>
        </p:txBody>
      </p:sp>
      <p:sp>
        <p:nvSpPr>
          <p:cNvPr id="43" name="Content Placeholder 12"/>
          <p:cNvSpPr txBox="1">
            <a:spLocks/>
          </p:cNvSpPr>
          <p:nvPr/>
        </p:nvSpPr>
        <p:spPr>
          <a:xfrm>
            <a:off x="660082" y="2091608"/>
            <a:ext cx="8281034" cy="4245346"/>
          </a:xfrm>
          <a:prstGeom prst="rect">
            <a:avLst/>
          </a:prstGeom>
        </p:spPr>
        <p:txBody>
          <a:bodyPr>
            <a:normAutofit lnSpcReduction="10000"/>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rgbClr val="1B305E"/>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spcBef>
                <a:spcPts val="1050"/>
              </a:spcBef>
            </a:pPr>
            <a:r>
              <a:rPr lang="en-US" sz="2730" dirty="0">
                <a:latin typeface="Arial" panose="020B0604020202020204" pitchFamily="34" charset="0"/>
                <a:cs typeface="Arial" panose="020B0604020202020204" pitchFamily="34" charset="0"/>
              </a:rPr>
              <a:t>About 100 first-year students are selected to receive a merit scholarship (based upon admission application)</a:t>
            </a:r>
          </a:p>
          <a:p>
            <a:pPr defTabSz="960120">
              <a:spcBef>
                <a:spcPts val="1050"/>
              </a:spcBef>
            </a:pPr>
            <a:r>
              <a:rPr lang="en-US" sz="2730" dirty="0">
                <a:latin typeface="Arial" panose="020B0604020202020204" pitchFamily="34" charset="0"/>
                <a:cs typeface="Arial" panose="020B0604020202020204" pitchFamily="34" charset="0"/>
              </a:rPr>
              <a:t>The Merit Scholars Office extends invitations to semifinalists to apply for merit scholarship in February</a:t>
            </a:r>
          </a:p>
          <a:p>
            <a:pPr defTabSz="960120">
              <a:spcBef>
                <a:spcPts val="1050"/>
              </a:spcBef>
            </a:pPr>
            <a:r>
              <a:rPr lang="en-US" sz="2730" dirty="0">
                <a:latin typeface="Arial" panose="020B0604020202020204" pitchFamily="34" charset="0"/>
                <a:cs typeface="Arial" panose="020B0604020202020204" pitchFamily="34" charset="0"/>
              </a:rPr>
              <a:t>Merit scholarships are offered only to entering students; offers are made in April</a:t>
            </a:r>
          </a:p>
          <a:p>
            <a:pPr defTabSz="960120">
              <a:spcBef>
                <a:spcPts val="1050"/>
              </a:spcBef>
            </a:pPr>
            <a:r>
              <a:rPr lang="en-US" sz="2730" b="1" dirty="0">
                <a:latin typeface="Arial" panose="020B0604020202020204" pitchFamily="34" charset="0"/>
                <a:cs typeface="Arial" panose="020B0604020202020204" pitchFamily="34" charset="0"/>
              </a:rPr>
              <a:t>Provosts’ Scholarship: </a:t>
            </a:r>
            <a:r>
              <a:rPr lang="en-US" sz="2730" dirty="0">
                <a:latin typeface="Arial" panose="020B0604020202020204" pitchFamily="34" charset="0"/>
                <a:cs typeface="Arial" panose="020B0604020202020204" pitchFamily="34" charset="0"/>
              </a:rPr>
              <a:t>Merit scholarship based upon demonstrated need. Amount ranges from $2,500 to $7,500</a:t>
            </a:r>
          </a:p>
          <a:p>
            <a:pPr defTabSz="960120">
              <a:spcBef>
                <a:spcPts val="1050"/>
              </a:spcBef>
            </a:pPr>
            <a:endParaRPr lang="en-US" sz="2100" dirty="0">
              <a:latin typeface="Georgia" panose="02040502050405020303" pitchFamily="18" charset="0"/>
            </a:endParaRPr>
          </a:p>
          <a:p>
            <a:pPr defTabSz="960120">
              <a:lnSpc>
                <a:spcPct val="100000"/>
              </a:lnSpc>
              <a:spcBef>
                <a:spcPts val="1050"/>
              </a:spcBef>
            </a:pPr>
            <a:endParaRPr lang="en-US" sz="2625" dirty="0">
              <a:latin typeface="Georgia" charset="0"/>
              <a:ea typeface="Georgia" charset="0"/>
              <a:cs typeface="Georgia" charset="0"/>
            </a:endParaRPr>
          </a:p>
        </p:txBody>
      </p:sp>
      <p:pic>
        <p:nvPicPr>
          <p:cNvPr id="45" name="Picture 44"/>
          <p:cNvPicPr>
            <a:picLocks noChangeAspect="1"/>
          </p:cNvPicPr>
          <p:nvPr/>
        </p:nvPicPr>
        <p:blipFill rotWithShape="1">
          <a:blip r:embed="rId2" cstate="print">
            <a:extLst>
              <a:ext uri="{28A0092B-C50C-407E-A947-70E740481C1C}">
                <a14:useLocalDpi xmlns:a14="http://schemas.microsoft.com/office/drawing/2010/main" val="0"/>
              </a:ext>
            </a:extLst>
          </a:blip>
          <a:srcRect b="86687"/>
          <a:stretch/>
        </p:blipFill>
        <p:spPr>
          <a:xfrm>
            <a:off x="0" y="6342326"/>
            <a:ext cx="9601200" cy="915724"/>
          </a:xfrm>
          <a:prstGeom prst="rect">
            <a:avLst/>
          </a:prstGeom>
        </p:spPr>
      </p:pic>
    </p:spTree>
    <p:extLst>
      <p:ext uri="{BB962C8B-B14F-4D97-AF65-F5344CB8AC3E}">
        <p14:creationId xmlns:p14="http://schemas.microsoft.com/office/powerpoint/2010/main" val="4206815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12"/>
          <p:cNvSpPr txBox="1">
            <a:spLocks/>
          </p:cNvSpPr>
          <p:nvPr/>
        </p:nvSpPr>
        <p:spPr>
          <a:xfrm>
            <a:off x="660092" y="3651001"/>
            <a:ext cx="7083828" cy="2261306"/>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chemeClr val="bg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lnSpc>
                <a:spcPct val="100000"/>
              </a:lnSpc>
              <a:spcBef>
                <a:spcPts val="1050"/>
              </a:spcBef>
            </a:pPr>
            <a:r>
              <a:rPr lang="en-US" sz="2625" dirty="0">
                <a:solidFill>
                  <a:prstClr val="white"/>
                </a:solidFill>
                <a:latin typeface="Georgia" charset="0"/>
                <a:ea typeface="Georgia" charset="0"/>
                <a:cs typeface="Georgia" charset="0"/>
              </a:rPr>
              <a:t>Body copy here. Georgia regular. This is just placement text. This box can also be used to place objects, instead text. Examples of objects include graphs, tables, images, film, or charts.</a:t>
            </a:r>
          </a:p>
        </p:txBody>
      </p:sp>
      <p:sp>
        <p:nvSpPr>
          <p:cNvPr id="40" name="Title 1"/>
          <p:cNvSpPr txBox="1">
            <a:spLocks/>
          </p:cNvSpPr>
          <p:nvPr/>
        </p:nvSpPr>
        <p:spPr>
          <a:xfrm>
            <a:off x="182102" y="1344446"/>
            <a:ext cx="7083829" cy="632449"/>
          </a:xfrm>
          <a:prstGeom prst="rect">
            <a:avLst/>
          </a:prstGeom>
        </p:spPr>
        <p:txBody>
          <a:bodyPr vert="horz" lIns="96012" tIns="48006" rIns="96012" bIns="48006" rtlCol="0" anchor="t" anchorCtr="0">
            <a:noAutofit/>
          </a:bodyPr>
          <a:lstStyle>
            <a:lvl1pPr algn="ctr" defTabSz="914400" rtl="0" eaLnBrk="1" latinLnBrk="0" hangingPunct="1">
              <a:lnSpc>
                <a:spcPct val="90000"/>
              </a:lnSpc>
              <a:spcBef>
                <a:spcPct val="0"/>
              </a:spcBef>
              <a:buNone/>
              <a:defRPr sz="3200" b="0" i="0" kern="1200" baseline="0">
                <a:solidFill>
                  <a:schemeClr val="tx1"/>
                </a:solidFill>
                <a:latin typeface="Arial" charset="0"/>
                <a:ea typeface="Arial" charset="0"/>
                <a:cs typeface="Arial" charset="0"/>
              </a:defRPr>
            </a:lvl1pPr>
          </a:lstStyle>
          <a:p>
            <a:pPr algn="l" defTabSz="960120" fontAlgn="auto">
              <a:spcAft>
                <a:spcPts val="0"/>
              </a:spcAft>
            </a:pPr>
            <a:r>
              <a:rPr lang="en-US" b="1" dirty="0">
                <a:solidFill>
                  <a:schemeClr val="accent3"/>
                </a:solidFill>
              </a:rPr>
              <a:t>CAMPUS EMPLOYMENT</a:t>
            </a:r>
          </a:p>
        </p:txBody>
      </p:sp>
      <p:sp>
        <p:nvSpPr>
          <p:cNvPr id="42" name="Slide Number Placeholder 5"/>
          <p:cNvSpPr>
            <a:spLocks noGrp="1"/>
          </p:cNvSpPr>
          <p:nvPr>
            <p:ph type="sldNum" sz="quarter" idx="12"/>
          </p:nvPr>
        </p:nvSpPr>
        <p:spPr>
          <a:xfrm>
            <a:off x="6780848" y="6731319"/>
            <a:ext cx="2160270" cy="383381"/>
          </a:xfrm>
          <a:prstGeom prst="rect">
            <a:avLst/>
          </a:prstGeom>
        </p:spPr>
        <p:txBody>
          <a:bodyPr/>
          <a:lstStyle>
            <a:lvl1pPr>
              <a:defRPr>
                <a:solidFill>
                  <a:schemeClr val="accent2"/>
                </a:solidFill>
              </a:defRPr>
            </a:lvl1pPr>
          </a:lstStyle>
          <a:p>
            <a:pPr algn="l" defTabSz="960120" fontAlgn="auto">
              <a:spcBef>
                <a:spcPts val="0"/>
              </a:spcBef>
              <a:spcAft>
                <a:spcPts val="0"/>
              </a:spcAft>
            </a:pPr>
            <a:fld id="{8F3008C0-FE18-4466-8594-3CEB1E8D9CB3}" type="slidenum">
              <a:rPr lang="en-US">
                <a:solidFill>
                  <a:srgbClr val="ED7D31"/>
                </a:solidFill>
                <a:latin typeface="Calibri"/>
              </a:rPr>
              <a:pPr algn="l" defTabSz="960120" fontAlgn="auto">
                <a:spcBef>
                  <a:spcPts val="0"/>
                </a:spcBef>
                <a:spcAft>
                  <a:spcPts val="0"/>
                </a:spcAft>
              </a:pPr>
              <a:t>11</a:t>
            </a:fld>
            <a:endParaRPr lang="en-US" dirty="0">
              <a:solidFill>
                <a:srgbClr val="ED7D31"/>
              </a:solidFill>
              <a:latin typeface="Calibri"/>
            </a:endParaRPr>
          </a:p>
        </p:txBody>
      </p:sp>
      <p:sp>
        <p:nvSpPr>
          <p:cNvPr id="43" name="Content Placeholder 12"/>
          <p:cNvSpPr txBox="1">
            <a:spLocks/>
          </p:cNvSpPr>
          <p:nvPr/>
        </p:nvSpPr>
        <p:spPr>
          <a:xfrm>
            <a:off x="182102" y="1914648"/>
            <a:ext cx="8281034" cy="4202237"/>
          </a:xfrm>
          <a:prstGeom prst="rect">
            <a:avLst/>
          </a:prstGeom>
        </p:spPr>
        <p:txBody>
          <a:bodyPr>
            <a:normAutofit fontScale="92500" lnSpcReduction="20000"/>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rgbClr val="1B305E"/>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45" indent="-360045" defTabSz="960120">
              <a:lnSpc>
                <a:spcPct val="110000"/>
              </a:lnSpc>
              <a:spcBef>
                <a:spcPts val="1050"/>
              </a:spcBef>
              <a:buFont typeface="Arial" panose="020B0604020202020204" pitchFamily="34" charset="0"/>
              <a:buChar char="•"/>
            </a:pPr>
            <a:r>
              <a:rPr lang="en-US" sz="2730" dirty="0">
                <a:solidFill>
                  <a:srgbClr val="002060"/>
                </a:solidFill>
                <a:latin typeface="Arial" panose="020B0604020202020204" pitchFamily="34" charset="0"/>
                <a:cs typeface="Arial" panose="020B0604020202020204" pitchFamily="34" charset="0"/>
              </a:rPr>
              <a:t>The amount of employment eligibility on the Financial Aid Notification is an estimate of what the student might earn.  It is not a guarantee of employment or earnings.</a:t>
            </a:r>
          </a:p>
          <a:p>
            <a:pPr marL="360045" indent="-360045" defTabSz="960120">
              <a:lnSpc>
                <a:spcPct val="110000"/>
              </a:lnSpc>
              <a:spcBef>
                <a:spcPts val="1050"/>
              </a:spcBef>
              <a:buFont typeface="Arial" panose="020B0604020202020204" pitchFamily="34" charset="0"/>
              <a:buChar char="•"/>
            </a:pPr>
            <a:r>
              <a:rPr lang="en-US" sz="2730" dirty="0">
                <a:solidFill>
                  <a:srgbClr val="002060"/>
                </a:solidFill>
                <a:latin typeface="Arial" panose="020B0604020202020204" pitchFamily="34" charset="0"/>
                <a:cs typeface="Arial" panose="020B0604020202020204" pitchFamily="34" charset="0"/>
              </a:rPr>
              <a:t>Students typically use the money to pay for their personal expenses </a:t>
            </a:r>
          </a:p>
          <a:p>
            <a:pPr marL="360045" indent="-360045" defTabSz="960120">
              <a:lnSpc>
                <a:spcPct val="110000"/>
              </a:lnSpc>
              <a:spcBef>
                <a:spcPts val="1050"/>
              </a:spcBef>
              <a:buFont typeface="Arial" panose="020B0604020202020204" pitchFamily="34" charset="0"/>
              <a:buChar char="•"/>
            </a:pPr>
            <a:r>
              <a:rPr lang="en-US" sz="2730" dirty="0">
                <a:solidFill>
                  <a:srgbClr val="002060"/>
                </a:solidFill>
                <a:latin typeface="Arial" panose="020B0604020202020204" pitchFamily="34" charset="0"/>
                <a:cs typeface="Arial" panose="020B0604020202020204" pitchFamily="34" charset="0"/>
              </a:rPr>
              <a:t>Family choice if a students works – we will not replace with gift money</a:t>
            </a:r>
          </a:p>
          <a:p>
            <a:pPr marL="360045" indent="-360045" defTabSz="960120">
              <a:lnSpc>
                <a:spcPct val="110000"/>
              </a:lnSpc>
              <a:spcBef>
                <a:spcPts val="1050"/>
              </a:spcBef>
              <a:buFont typeface="Arial" panose="020B0604020202020204" pitchFamily="34" charset="0"/>
              <a:buChar char="•"/>
            </a:pPr>
            <a:r>
              <a:rPr lang="en-US" sz="2730" dirty="0">
                <a:solidFill>
                  <a:srgbClr val="002060"/>
                </a:solidFill>
                <a:latin typeface="Arial" panose="020B0604020202020204" pitchFamily="34" charset="0"/>
                <a:cs typeface="Arial" panose="020B0604020202020204" pitchFamily="34" charset="0"/>
              </a:rPr>
              <a:t>The options for work range from food services to research with faculty</a:t>
            </a:r>
          </a:p>
          <a:p>
            <a:pPr marL="1080135" lvl="1" indent="-360045" defTabSz="960120" fontAlgn="auto">
              <a:lnSpc>
                <a:spcPct val="100000"/>
              </a:lnSpc>
              <a:spcBef>
                <a:spcPts val="525"/>
              </a:spcBef>
              <a:spcAft>
                <a:spcPts val="0"/>
              </a:spcAft>
              <a:buFont typeface="Arial"/>
              <a:buChar char="•"/>
            </a:pPr>
            <a:endParaRPr lang="en-US" sz="2205" dirty="0">
              <a:solidFill>
                <a:prstClr val="black"/>
              </a:solidFill>
              <a:latin typeface="Georgia" charset="0"/>
              <a:ea typeface="Georgia" charset="0"/>
              <a:cs typeface="Georgia" charset="0"/>
            </a:endParaRPr>
          </a:p>
          <a:p>
            <a:pPr defTabSz="960120">
              <a:lnSpc>
                <a:spcPct val="100000"/>
              </a:lnSpc>
              <a:spcBef>
                <a:spcPts val="1050"/>
              </a:spcBef>
            </a:pPr>
            <a:endParaRPr lang="en-US" sz="2625" dirty="0">
              <a:latin typeface="Georgia" charset="0"/>
              <a:ea typeface="Georgia" charset="0"/>
              <a:cs typeface="Georgia" charset="0"/>
            </a:endParaRPr>
          </a:p>
        </p:txBody>
      </p:sp>
      <p:pic>
        <p:nvPicPr>
          <p:cNvPr id="45" name="Picture 44"/>
          <p:cNvPicPr>
            <a:picLocks noChangeAspect="1"/>
          </p:cNvPicPr>
          <p:nvPr/>
        </p:nvPicPr>
        <p:blipFill rotWithShape="1">
          <a:blip r:embed="rId2" cstate="print">
            <a:extLst>
              <a:ext uri="{28A0092B-C50C-407E-A947-70E740481C1C}">
                <a14:useLocalDpi xmlns:a14="http://schemas.microsoft.com/office/drawing/2010/main" val="0"/>
              </a:ext>
            </a:extLst>
          </a:blip>
          <a:srcRect b="86687"/>
          <a:stretch/>
        </p:blipFill>
        <p:spPr>
          <a:xfrm>
            <a:off x="0" y="6342326"/>
            <a:ext cx="9601200" cy="915724"/>
          </a:xfrm>
          <a:prstGeom prst="rect">
            <a:avLst/>
          </a:prstGeom>
        </p:spPr>
      </p:pic>
    </p:spTree>
    <p:extLst>
      <p:ext uri="{BB962C8B-B14F-4D97-AF65-F5344CB8AC3E}">
        <p14:creationId xmlns:p14="http://schemas.microsoft.com/office/powerpoint/2010/main" val="768605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12"/>
          <p:cNvSpPr txBox="1">
            <a:spLocks/>
          </p:cNvSpPr>
          <p:nvPr/>
        </p:nvSpPr>
        <p:spPr>
          <a:xfrm>
            <a:off x="660092" y="3651001"/>
            <a:ext cx="7083828" cy="2261306"/>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chemeClr val="bg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lnSpc>
                <a:spcPct val="100000"/>
              </a:lnSpc>
              <a:spcBef>
                <a:spcPts val="1050"/>
              </a:spcBef>
            </a:pPr>
            <a:r>
              <a:rPr lang="en-US" sz="2625" dirty="0">
                <a:solidFill>
                  <a:prstClr val="white"/>
                </a:solidFill>
                <a:latin typeface="Georgia" charset="0"/>
                <a:ea typeface="Georgia" charset="0"/>
                <a:cs typeface="Georgia" charset="0"/>
              </a:rPr>
              <a:t>Body copy here. Georgia regular. This is just placement text. This box can also be used to place objects, instead text. Examples of objects include graphs, tables, images, film, or charts.</a:t>
            </a:r>
          </a:p>
        </p:txBody>
      </p:sp>
      <p:sp>
        <p:nvSpPr>
          <p:cNvPr id="40" name="Title 1"/>
          <p:cNvSpPr txBox="1">
            <a:spLocks/>
          </p:cNvSpPr>
          <p:nvPr/>
        </p:nvSpPr>
        <p:spPr>
          <a:xfrm>
            <a:off x="377982" y="1246181"/>
            <a:ext cx="7083829" cy="742078"/>
          </a:xfrm>
          <a:prstGeom prst="rect">
            <a:avLst/>
          </a:prstGeom>
        </p:spPr>
        <p:txBody>
          <a:bodyPr vert="horz" lIns="96012" tIns="48006" rIns="96012" bIns="48006" rtlCol="0" anchor="t" anchorCtr="0">
            <a:noAutofit/>
          </a:bodyPr>
          <a:lstStyle>
            <a:lvl1pPr algn="ctr" defTabSz="914400" rtl="0" eaLnBrk="1" latinLnBrk="0" hangingPunct="1">
              <a:lnSpc>
                <a:spcPct val="90000"/>
              </a:lnSpc>
              <a:spcBef>
                <a:spcPct val="0"/>
              </a:spcBef>
              <a:buNone/>
              <a:defRPr sz="3200" b="0" i="0" kern="1200" baseline="0">
                <a:solidFill>
                  <a:schemeClr val="tx1"/>
                </a:solidFill>
                <a:latin typeface="Arial" charset="0"/>
                <a:ea typeface="Arial" charset="0"/>
                <a:cs typeface="Arial" charset="0"/>
              </a:defRPr>
            </a:lvl1pPr>
          </a:lstStyle>
          <a:p>
            <a:pPr algn="l" defTabSz="960120" fontAlgn="auto">
              <a:spcAft>
                <a:spcPts val="0"/>
              </a:spcAft>
            </a:pPr>
            <a:r>
              <a:rPr lang="en-US" b="1" dirty="0">
                <a:solidFill>
                  <a:schemeClr val="accent3"/>
                </a:solidFill>
              </a:rPr>
              <a:t>PRIVATE SCHOLARSHIPS</a:t>
            </a:r>
          </a:p>
        </p:txBody>
      </p:sp>
      <p:sp>
        <p:nvSpPr>
          <p:cNvPr id="42" name="Slide Number Placeholder 5"/>
          <p:cNvSpPr>
            <a:spLocks noGrp="1"/>
          </p:cNvSpPr>
          <p:nvPr>
            <p:ph type="sldNum" sz="quarter" idx="12"/>
          </p:nvPr>
        </p:nvSpPr>
        <p:spPr>
          <a:xfrm>
            <a:off x="6780848" y="6731319"/>
            <a:ext cx="2160270" cy="383381"/>
          </a:xfrm>
          <a:prstGeom prst="rect">
            <a:avLst/>
          </a:prstGeom>
        </p:spPr>
        <p:txBody>
          <a:bodyPr/>
          <a:lstStyle>
            <a:lvl1pPr>
              <a:defRPr>
                <a:solidFill>
                  <a:schemeClr val="accent2"/>
                </a:solidFill>
              </a:defRPr>
            </a:lvl1pPr>
          </a:lstStyle>
          <a:p>
            <a:pPr algn="l" defTabSz="960120" fontAlgn="auto">
              <a:spcBef>
                <a:spcPts val="0"/>
              </a:spcBef>
              <a:spcAft>
                <a:spcPts val="0"/>
              </a:spcAft>
            </a:pPr>
            <a:fld id="{8F3008C0-FE18-4466-8594-3CEB1E8D9CB3}" type="slidenum">
              <a:rPr lang="en-US">
                <a:solidFill>
                  <a:srgbClr val="ED7D31"/>
                </a:solidFill>
                <a:latin typeface="Calibri"/>
              </a:rPr>
              <a:pPr algn="l" defTabSz="960120" fontAlgn="auto">
                <a:spcBef>
                  <a:spcPts val="0"/>
                </a:spcBef>
                <a:spcAft>
                  <a:spcPts val="0"/>
                </a:spcAft>
              </a:pPr>
              <a:t>12</a:t>
            </a:fld>
            <a:endParaRPr lang="en-US" dirty="0">
              <a:solidFill>
                <a:srgbClr val="ED7D31"/>
              </a:solidFill>
              <a:latin typeface="Calibri"/>
            </a:endParaRPr>
          </a:p>
        </p:txBody>
      </p:sp>
      <p:sp>
        <p:nvSpPr>
          <p:cNvPr id="43" name="Content Placeholder 12"/>
          <p:cNvSpPr txBox="1">
            <a:spLocks/>
          </p:cNvSpPr>
          <p:nvPr/>
        </p:nvSpPr>
        <p:spPr>
          <a:xfrm>
            <a:off x="660084" y="1988259"/>
            <a:ext cx="7588665" cy="4094429"/>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rgbClr val="1B305E"/>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lnSpc>
                <a:spcPct val="100000"/>
              </a:lnSpc>
              <a:spcBef>
                <a:spcPts val="756"/>
              </a:spcBef>
            </a:pPr>
            <a:r>
              <a:rPr lang="en-US" sz="2000" dirty="0">
                <a:latin typeface="Arial" panose="020B0604020202020204" pitchFamily="34" charset="0"/>
                <a:cs typeface="Arial" panose="020B0604020202020204" pitchFamily="34" charset="0"/>
              </a:rPr>
              <a:t>Since Notre Dame meets demonstrated need so receipt of private scholarship will change offered aid (loan and work reduced first)</a:t>
            </a:r>
          </a:p>
          <a:p>
            <a:pPr marL="384048" indent="-384048" defTabSz="960120">
              <a:lnSpc>
                <a:spcPct val="100000"/>
              </a:lnSpc>
              <a:spcBef>
                <a:spcPts val="756"/>
              </a:spcBef>
              <a:buFont typeface="Arial"/>
              <a:buChar char="•"/>
            </a:pPr>
            <a:endParaRPr lang="en-US" sz="2000" dirty="0">
              <a:latin typeface="Arial" panose="020B0604020202020204" pitchFamily="34" charset="0"/>
              <a:cs typeface="Arial" panose="020B0604020202020204" pitchFamily="34" charset="0"/>
            </a:endParaRPr>
          </a:p>
        </p:txBody>
      </p:sp>
      <p:pic>
        <p:nvPicPr>
          <p:cNvPr id="45" name="Picture 44"/>
          <p:cNvPicPr>
            <a:picLocks noChangeAspect="1"/>
          </p:cNvPicPr>
          <p:nvPr/>
        </p:nvPicPr>
        <p:blipFill rotWithShape="1">
          <a:blip r:embed="rId2" cstate="print">
            <a:extLst>
              <a:ext uri="{28A0092B-C50C-407E-A947-70E740481C1C}">
                <a14:useLocalDpi xmlns:a14="http://schemas.microsoft.com/office/drawing/2010/main" val="0"/>
              </a:ext>
            </a:extLst>
          </a:blip>
          <a:srcRect b="86687"/>
          <a:stretch/>
        </p:blipFill>
        <p:spPr>
          <a:xfrm>
            <a:off x="0" y="6342326"/>
            <a:ext cx="9601200" cy="915724"/>
          </a:xfrm>
          <a:prstGeom prst="rect">
            <a:avLst/>
          </a:prstGeom>
        </p:spPr>
      </p:pic>
      <p:pic>
        <p:nvPicPr>
          <p:cNvPr id="2" name="Picture 1"/>
          <p:cNvPicPr>
            <a:picLocks noChangeAspect="1"/>
          </p:cNvPicPr>
          <p:nvPr/>
        </p:nvPicPr>
        <p:blipFill>
          <a:blip r:embed="rId3"/>
          <a:stretch>
            <a:fillRect/>
          </a:stretch>
        </p:blipFill>
        <p:spPr>
          <a:xfrm>
            <a:off x="660084" y="2994063"/>
            <a:ext cx="8010525" cy="2828988"/>
          </a:xfrm>
          <a:prstGeom prst="rect">
            <a:avLst/>
          </a:prstGeom>
        </p:spPr>
      </p:pic>
    </p:spTree>
    <p:extLst>
      <p:ext uri="{BB962C8B-B14F-4D97-AF65-F5344CB8AC3E}">
        <p14:creationId xmlns:p14="http://schemas.microsoft.com/office/powerpoint/2010/main" val="779379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12"/>
          <p:cNvSpPr txBox="1">
            <a:spLocks/>
          </p:cNvSpPr>
          <p:nvPr/>
        </p:nvSpPr>
        <p:spPr>
          <a:xfrm>
            <a:off x="660092" y="3651001"/>
            <a:ext cx="7083828" cy="2261306"/>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chemeClr val="bg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lnSpc>
                <a:spcPct val="100000"/>
              </a:lnSpc>
              <a:spcBef>
                <a:spcPts val="1050"/>
              </a:spcBef>
            </a:pPr>
            <a:r>
              <a:rPr lang="en-US" sz="2625" dirty="0">
                <a:solidFill>
                  <a:prstClr val="white"/>
                </a:solidFill>
                <a:latin typeface="Georgia" charset="0"/>
                <a:ea typeface="Georgia" charset="0"/>
                <a:cs typeface="Georgia" charset="0"/>
              </a:rPr>
              <a:t>Body copy here. Georgia regular. This is just placement text. This box can also be used to place objects, instead text. Examples of objects include graphs, tables, images, film, or charts.</a:t>
            </a:r>
          </a:p>
        </p:txBody>
      </p:sp>
      <p:sp>
        <p:nvSpPr>
          <p:cNvPr id="40" name="Title 1"/>
          <p:cNvSpPr txBox="1">
            <a:spLocks/>
          </p:cNvSpPr>
          <p:nvPr/>
        </p:nvSpPr>
        <p:spPr>
          <a:xfrm>
            <a:off x="660084" y="1286018"/>
            <a:ext cx="7083829" cy="742078"/>
          </a:xfrm>
          <a:prstGeom prst="rect">
            <a:avLst/>
          </a:prstGeom>
        </p:spPr>
        <p:txBody>
          <a:bodyPr vert="horz" lIns="96012" tIns="48006" rIns="96012" bIns="48006" rtlCol="0" anchor="t" anchorCtr="0">
            <a:noAutofit/>
          </a:bodyPr>
          <a:lstStyle>
            <a:lvl1pPr algn="ctr" defTabSz="914400" rtl="0" eaLnBrk="1" latinLnBrk="0" hangingPunct="1">
              <a:lnSpc>
                <a:spcPct val="90000"/>
              </a:lnSpc>
              <a:spcBef>
                <a:spcPct val="0"/>
              </a:spcBef>
              <a:buNone/>
              <a:defRPr sz="3200" b="0" i="0" kern="1200" baseline="0">
                <a:solidFill>
                  <a:schemeClr val="tx1"/>
                </a:solidFill>
                <a:latin typeface="Arial" charset="0"/>
                <a:ea typeface="Arial" charset="0"/>
                <a:cs typeface="Arial" charset="0"/>
              </a:defRPr>
            </a:lvl1pPr>
          </a:lstStyle>
          <a:p>
            <a:pPr algn="l" defTabSz="960120" fontAlgn="auto">
              <a:spcAft>
                <a:spcPts val="0"/>
              </a:spcAft>
            </a:pPr>
            <a:r>
              <a:rPr lang="en-US" b="1" dirty="0">
                <a:solidFill>
                  <a:schemeClr val="accent3"/>
                </a:solidFill>
              </a:rPr>
              <a:t>ALUMNI</a:t>
            </a:r>
            <a:r>
              <a:rPr lang="en-US" sz="3000" b="1" dirty="0">
                <a:solidFill>
                  <a:schemeClr val="accent3"/>
                </a:solidFill>
              </a:rPr>
              <a:t> </a:t>
            </a:r>
            <a:r>
              <a:rPr lang="en-US" b="1" dirty="0">
                <a:solidFill>
                  <a:schemeClr val="accent3"/>
                </a:solidFill>
              </a:rPr>
              <a:t>CLUB SCHOLARSHIPS</a:t>
            </a:r>
          </a:p>
        </p:txBody>
      </p:sp>
      <p:sp>
        <p:nvSpPr>
          <p:cNvPr id="42" name="Slide Number Placeholder 5"/>
          <p:cNvSpPr>
            <a:spLocks noGrp="1"/>
          </p:cNvSpPr>
          <p:nvPr>
            <p:ph type="sldNum" sz="quarter" idx="12"/>
          </p:nvPr>
        </p:nvSpPr>
        <p:spPr>
          <a:xfrm>
            <a:off x="6780848" y="6731319"/>
            <a:ext cx="2160270" cy="383381"/>
          </a:xfrm>
          <a:prstGeom prst="rect">
            <a:avLst/>
          </a:prstGeom>
        </p:spPr>
        <p:txBody>
          <a:bodyPr/>
          <a:lstStyle>
            <a:lvl1pPr>
              <a:defRPr>
                <a:solidFill>
                  <a:schemeClr val="accent2"/>
                </a:solidFill>
              </a:defRPr>
            </a:lvl1pPr>
          </a:lstStyle>
          <a:p>
            <a:pPr algn="l" defTabSz="960120" fontAlgn="auto">
              <a:spcBef>
                <a:spcPts val="0"/>
              </a:spcBef>
              <a:spcAft>
                <a:spcPts val="0"/>
              </a:spcAft>
            </a:pPr>
            <a:fld id="{8F3008C0-FE18-4466-8594-3CEB1E8D9CB3}" type="slidenum">
              <a:rPr lang="en-US">
                <a:solidFill>
                  <a:srgbClr val="ED7D31"/>
                </a:solidFill>
                <a:latin typeface="Calibri"/>
              </a:rPr>
              <a:pPr algn="l" defTabSz="960120" fontAlgn="auto">
                <a:spcBef>
                  <a:spcPts val="0"/>
                </a:spcBef>
                <a:spcAft>
                  <a:spcPts val="0"/>
                </a:spcAft>
              </a:pPr>
              <a:t>13</a:t>
            </a:fld>
            <a:endParaRPr lang="en-US" dirty="0">
              <a:solidFill>
                <a:srgbClr val="ED7D31"/>
              </a:solidFill>
              <a:latin typeface="Calibri"/>
            </a:endParaRPr>
          </a:p>
        </p:txBody>
      </p:sp>
      <p:sp>
        <p:nvSpPr>
          <p:cNvPr id="43" name="Content Placeholder 12"/>
          <p:cNvSpPr txBox="1">
            <a:spLocks/>
          </p:cNvSpPr>
          <p:nvPr/>
        </p:nvSpPr>
        <p:spPr>
          <a:xfrm>
            <a:off x="660084" y="2090973"/>
            <a:ext cx="7588665" cy="3884211"/>
          </a:xfrm>
          <a:prstGeom prst="rect">
            <a:avLst/>
          </a:prstGeom>
        </p:spPr>
        <p:txBody>
          <a:bodyPr>
            <a:normAutofit fontScale="32500" lnSpcReduction="20000"/>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rgbClr val="1B305E"/>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4048" indent="-384048" defTabSz="960120">
              <a:lnSpc>
                <a:spcPct val="100000"/>
              </a:lnSpc>
              <a:spcBef>
                <a:spcPts val="756"/>
              </a:spcBef>
              <a:buFont typeface="Arial"/>
              <a:buChar char="•"/>
            </a:pPr>
            <a:endParaRPr lang="en-US" sz="2100" dirty="0">
              <a:latin typeface="Georgia"/>
              <a:cs typeface="Georgia"/>
            </a:endParaRPr>
          </a:p>
          <a:p>
            <a:pPr marL="800100" lvl="1" indent="-395288" defTabSz="960120" fontAlgn="auto">
              <a:lnSpc>
                <a:spcPct val="100000"/>
              </a:lnSpc>
              <a:spcBef>
                <a:spcPts val="756"/>
              </a:spcBef>
              <a:spcAft>
                <a:spcPts val="0"/>
              </a:spcAft>
              <a:buFont typeface="Arial"/>
              <a:buChar char="•"/>
            </a:pPr>
            <a:r>
              <a:rPr lang="en-US" sz="8600" dirty="0">
                <a:solidFill>
                  <a:srgbClr val="002060"/>
                </a:solidFill>
                <a:latin typeface="Arial" panose="020B0604020202020204" pitchFamily="34" charset="0"/>
                <a:cs typeface="Arial" panose="020B0604020202020204" pitchFamily="34" charset="0"/>
              </a:rPr>
              <a:t>Club scholarships are based upon demonstrated financial need</a:t>
            </a:r>
          </a:p>
          <a:p>
            <a:pPr marL="800100" lvl="1" indent="-457200" defTabSz="960120" fontAlgn="auto">
              <a:lnSpc>
                <a:spcPct val="100000"/>
              </a:lnSpc>
              <a:spcBef>
                <a:spcPts val="756"/>
              </a:spcBef>
              <a:spcAft>
                <a:spcPts val="0"/>
              </a:spcAft>
              <a:buFont typeface="Arial"/>
              <a:buChar char="•"/>
            </a:pPr>
            <a:r>
              <a:rPr lang="en-US" sz="8600" dirty="0">
                <a:solidFill>
                  <a:srgbClr val="002060"/>
                </a:solidFill>
                <a:latin typeface="Arial" panose="020B0604020202020204" pitchFamily="34" charset="0"/>
                <a:cs typeface="Arial" panose="020B0604020202020204" pitchFamily="34" charset="0"/>
              </a:rPr>
              <a:t>Club representatives use a secure website and see a list of admitted students for their area</a:t>
            </a:r>
          </a:p>
          <a:p>
            <a:pPr marL="800100" lvl="1" indent="-404813" defTabSz="960120" fontAlgn="auto">
              <a:lnSpc>
                <a:spcPct val="100000"/>
              </a:lnSpc>
              <a:spcBef>
                <a:spcPts val="756"/>
              </a:spcBef>
              <a:spcAft>
                <a:spcPts val="0"/>
              </a:spcAft>
              <a:buFont typeface="Arial"/>
              <a:buChar char="•"/>
            </a:pPr>
            <a:r>
              <a:rPr lang="en-US" sz="8600" dirty="0">
                <a:solidFill>
                  <a:srgbClr val="002060"/>
                </a:solidFill>
                <a:latin typeface="Arial" panose="020B0604020202020204" pitchFamily="34" charset="0"/>
                <a:cs typeface="Arial" panose="020B0604020202020204" pitchFamily="34" charset="0"/>
              </a:rPr>
              <a:t>Amount of club scholarship varies </a:t>
            </a:r>
          </a:p>
          <a:p>
            <a:pPr marL="800100" lvl="1" indent="-457200" defTabSz="960120" fontAlgn="auto">
              <a:lnSpc>
                <a:spcPct val="100000"/>
              </a:lnSpc>
              <a:spcBef>
                <a:spcPts val="756"/>
              </a:spcBef>
              <a:spcAft>
                <a:spcPts val="0"/>
              </a:spcAft>
              <a:buFont typeface="Arial"/>
              <a:buChar char="•"/>
            </a:pPr>
            <a:r>
              <a:rPr lang="en-US" sz="8600" dirty="0">
                <a:solidFill>
                  <a:srgbClr val="002060"/>
                </a:solidFill>
                <a:latin typeface="Arial" panose="020B0604020202020204" pitchFamily="34" charset="0"/>
                <a:cs typeface="Arial" panose="020B0604020202020204" pitchFamily="34" charset="0"/>
              </a:rPr>
              <a:t>If selected, student will receive a revised electronic notification from our office</a:t>
            </a:r>
          </a:p>
        </p:txBody>
      </p:sp>
      <p:pic>
        <p:nvPicPr>
          <p:cNvPr id="45" name="Picture 44"/>
          <p:cNvPicPr>
            <a:picLocks noChangeAspect="1"/>
          </p:cNvPicPr>
          <p:nvPr/>
        </p:nvPicPr>
        <p:blipFill rotWithShape="1">
          <a:blip r:embed="rId2" cstate="print">
            <a:extLst>
              <a:ext uri="{28A0092B-C50C-407E-A947-70E740481C1C}">
                <a14:useLocalDpi xmlns:a14="http://schemas.microsoft.com/office/drawing/2010/main" val="0"/>
              </a:ext>
            </a:extLst>
          </a:blip>
          <a:srcRect b="86687"/>
          <a:stretch/>
        </p:blipFill>
        <p:spPr>
          <a:xfrm>
            <a:off x="0" y="6342326"/>
            <a:ext cx="9601200" cy="915724"/>
          </a:xfrm>
          <a:prstGeom prst="rect">
            <a:avLst/>
          </a:prstGeom>
        </p:spPr>
      </p:pic>
    </p:spTree>
    <p:extLst>
      <p:ext uri="{BB962C8B-B14F-4D97-AF65-F5344CB8AC3E}">
        <p14:creationId xmlns:p14="http://schemas.microsoft.com/office/powerpoint/2010/main" val="2296472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12"/>
          <p:cNvSpPr txBox="1">
            <a:spLocks/>
          </p:cNvSpPr>
          <p:nvPr/>
        </p:nvSpPr>
        <p:spPr>
          <a:xfrm>
            <a:off x="660092" y="2091608"/>
            <a:ext cx="7083828" cy="2261306"/>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chemeClr val="bg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lnSpc>
                <a:spcPct val="100000"/>
              </a:lnSpc>
              <a:spcBef>
                <a:spcPts val="1050"/>
              </a:spcBef>
            </a:pPr>
            <a:r>
              <a:rPr lang="en-US" sz="2625" dirty="0">
                <a:solidFill>
                  <a:prstClr val="white"/>
                </a:solidFill>
                <a:latin typeface="Georgia" charset="0"/>
                <a:ea typeface="Georgia" charset="0"/>
                <a:cs typeface="Georgia" charset="0"/>
              </a:rPr>
              <a:t>Body copy here. Georgia regular. This is just placement text. This box can also be used to place objects, instead text. Examples of objects include graphs, tables, images, film, or charts.</a:t>
            </a:r>
          </a:p>
        </p:txBody>
      </p:sp>
      <p:sp>
        <p:nvSpPr>
          <p:cNvPr id="40" name="Title 1"/>
          <p:cNvSpPr txBox="1">
            <a:spLocks/>
          </p:cNvSpPr>
          <p:nvPr/>
        </p:nvSpPr>
        <p:spPr>
          <a:xfrm>
            <a:off x="660091" y="1313234"/>
            <a:ext cx="7083829" cy="535022"/>
          </a:xfrm>
          <a:prstGeom prst="rect">
            <a:avLst/>
          </a:prstGeom>
        </p:spPr>
        <p:txBody>
          <a:bodyPr vert="horz" lIns="96012" tIns="48006" rIns="96012" bIns="48006" rtlCol="0" anchor="t" anchorCtr="0">
            <a:noAutofit/>
          </a:bodyPr>
          <a:lstStyle>
            <a:lvl1pPr algn="ctr" defTabSz="914400" rtl="0" eaLnBrk="1" latinLnBrk="0" hangingPunct="1">
              <a:lnSpc>
                <a:spcPct val="90000"/>
              </a:lnSpc>
              <a:spcBef>
                <a:spcPct val="0"/>
              </a:spcBef>
              <a:buNone/>
              <a:defRPr sz="3200" b="0" i="0" kern="1200" baseline="0">
                <a:solidFill>
                  <a:schemeClr val="tx1"/>
                </a:solidFill>
                <a:latin typeface="Arial" charset="0"/>
                <a:ea typeface="Arial" charset="0"/>
                <a:cs typeface="Arial" charset="0"/>
              </a:defRPr>
            </a:lvl1pPr>
          </a:lstStyle>
          <a:p>
            <a:pPr algn="l" defTabSz="960120" fontAlgn="auto">
              <a:spcAft>
                <a:spcPts val="0"/>
              </a:spcAft>
            </a:pPr>
            <a:r>
              <a:rPr lang="en-US" sz="2800" b="1" dirty="0">
                <a:solidFill>
                  <a:schemeClr val="accent3"/>
                </a:solidFill>
              </a:rPr>
              <a:t>STUDENT LOANS</a:t>
            </a:r>
          </a:p>
        </p:txBody>
      </p:sp>
      <p:sp>
        <p:nvSpPr>
          <p:cNvPr id="42" name="Slide Number Placeholder 5"/>
          <p:cNvSpPr>
            <a:spLocks noGrp="1"/>
          </p:cNvSpPr>
          <p:nvPr>
            <p:ph type="sldNum" sz="quarter" idx="12"/>
          </p:nvPr>
        </p:nvSpPr>
        <p:spPr>
          <a:xfrm>
            <a:off x="6780848" y="6731319"/>
            <a:ext cx="2160270" cy="383381"/>
          </a:xfrm>
          <a:prstGeom prst="rect">
            <a:avLst/>
          </a:prstGeom>
        </p:spPr>
        <p:txBody>
          <a:bodyPr/>
          <a:lstStyle>
            <a:lvl1pPr>
              <a:defRPr>
                <a:solidFill>
                  <a:schemeClr val="accent2"/>
                </a:solidFill>
              </a:defRPr>
            </a:lvl1pPr>
          </a:lstStyle>
          <a:p>
            <a:pPr algn="l" defTabSz="960120" fontAlgn="auto">
              <a:spcBef>
                <a:spcPts val="0"/>
              </a:spcBef>
              <a:spcAft>
                <a:spcPts val="0"/>
              </a:spcAft>
            </a:pPr>
            <a:fld id="{8F3008C0-FE18-4466-8594-3CEB1E8D9CB3}" type="slidenum">
              <a:rPr lang="en-US">
                <a:solidFill>
                  <a:srgbClr val="ED7D31"/>
                </a:solidFill>
                <a:latin typeface="Calibri"/>
              </a:rPr>
              <a:pPr algn="l" defTabSz="960120" fontAlgn="auto">
                <a:spcBef>
                  <a:spcPts val="0"/>
                </a:spcBef>
                <a:spcAft>
                  <a:spcPts val="0"/>
                </a:spcAft>
              </a:pPr>
              <a:t>14</a:t>
            </a:fld>
            <a:endParaRPr lang="en-US" dirty="0">
              <a:solidFill>
                <a:srgbClr val="ED7D31"/>
              </a:solidFill>
              <a:latin typeface="Calibri"/>
            </a:endParaRPr>
          </a:p>
        </p:txBody>
      </p:sp>
      <p:sp>
        <p:nvSpPr>
          <p:cNvPr id="43" name="Content Placeholder 12"/>
          <p:cNvSpPr txBox="1">
            <a:spLocks/>
          </p:cNvSpPr>
          <p:nvPr/>
        </p:nvSpPr>
        <p:spPr>
          <a:xfrm>
            <a:off x="660083" y="1953630"/>
            <a:ext cx="8281034" cy="4245346"/>
          </a:xfrm>
          <a:prstGeom prst="rect">
            <a:avLst/>
          </a:prstGeom>
        </p:spPr>
        <p:txBody>
          <a:bodyPr>
            <a:normAutofit fontScale="77500" lnSpcReduction="20000"/>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rgbClr val="1B305E"/>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lnSpc>
                <a:spcPct val="120000"/>
              </a:lnSpc>
              <a:spcBef>
                <a:spcPts val="1050"/>
              </a:spcBef>
            </a:pPr>
            <a:r>
              <a:rPr lang="en-US" sz="2730" b="1" dirty="0">
                <a:solidFill>
                  <a:schemeClr val="accent3"/>
                </a:solidFill>
                <a:latin typeface="Arial" panose="020B0604020202020204" pitchFamily="34" charset="0"/>
                <a:cs typeface="Arial" panose="020B0604020202020204" pitchFamily="34" charset="0"/>
              </a:rPr>
              <a:t>Notre Dame Subsidized  Loan</a:t>
            </a:r>
          </a:p>
          <a:p>
            <a:pPr marL="840020" lvl="1" indent="-360045" defTabSz="960120" fontAlgn="auto">
              <a:lnSpc>
                <a:spcPct val="120000"/>
              </a:lnSpc>
              <a:spcBef>
                <a:spcPts val="525"/>
              </a:spcBef>
              <a:spcAft>
                <a:spcPts val="0"/>
              </a:spcAft>
            </a:pPr>
            <a:r>
              <a:rPr lang="en-US" sz="2730" dirty="0">
                <a:solidFill>
                  <a:srgbClr val="002060"/>
                </a:solidFill>
                <a:latin typeface="Arial" panose="020B0604020202020204" pitchFamily="34" charset="0"/>
                <a:cs typeface="Arial" panose="020B0604020202020204" pitchFamily="34" charset="0"/>
              </a:rPr>
              <a:t>Based on financial need</a:t>
            </a:r>
          </a:p>
          <a:p>
            <a:pPr marL="840020" lvl="1" indent="-360045" defTabSz="960120" fontAlgn="auto">
              <a:lnSpc>
                <a:spcPct val="120000"/>
              </a:lnSpc>
              <a:spcBef>
                <a:spcPts val="525"/>
              </a:spcBef>
              <a:spcAft>
                <a:spcPts val="0"/>
              </a:spcAft>
            </a:pPr>
            <a:r>
              <a:rPr lang="en-US" sz="2730" dirty="0">
                <a:solidFill>
                  <a:srgbClr val="002060"/>
                </a:solidFill>
                <a:latin typeface="Arial" panose="020B0604020202020204" pitchFamily="34" charset="0"/>
                <a:cs typeface="Arial" panose="020B0604020202020204" pitchFamily="34" charset="0"/>
              </a:rPr>
              <a:t>Interest free while enrolled at Notre Dame</a:t>
            </a:r>
          </a:p>
          <a:p>
            <a:pPr marL="840020" lvl="1" indent="-360045" defTabSz="960120" fontAlgn="auto">
              <a:lnSpc>
                <a:spcPct val="120000"/>
              </a:lnSpc>
              <a:spcBef>
                <a:spcPts val="525"/>
              </a:spcBef>
              <a:spcAft>
                <a:spcPts val="0"/>
              </a:spcAft>
            </a:pPr>
            <a:r>
              <a:rPr lang="en-US" sz="2730" dirty="0">
                <a:solidFill>
                  <a:srgbClr val="002060"/>
                </a:solidFill>
                <a:latin typeface="Arial" panose="020B0604020202020204" pitchFamily="34" charset="0"/>
                <a:cs typeface="Arial" panose="020B0604020202020204" pitchFamily="34" charset="0"/>
              </a:rPr>
              <a:t>If eligible, listed on the Financial Aid Notification</a:t>
            </a:r>
          </a:p>
          <a:p>
            <a:pPr defTabSz="960120">
              <a:lnSpc>
                <a:spcPct val="120000"/>
              </a:lnSpc>
              <a:spcBef>
                <a:spcPts val="1050"/>
              </a:spcBef>
            </a:pPr>
            <a:r>
              <a:rPr lang="en-US" sz="2730" b="1" dirty="0">
                <a:solidFill>
                  <a:schemeClr val="accent3"/>
                </a:solidFill>
                <a:latin typeface="Arial" panose="020B0604020202020204" pitchFamily="34" charset="0"/>
                <a:cs typeface="Arial" panose="020B0604020202020204" pitchFamily="34" charset="0"/>
              </a:rPr>
              <a:t>Federal Direct Subsidized Loan</a:t>
            </a:r>
          </a:p>
          <a:p>
            <a:pPr marL="840019" lvl="2" indent="-360045" defTabSz="960120" fontAlgn="auto">
              <a:lnSpc>
                <a:spcPct val="120000"/>
              </a:lnSpc>
              <a:spcBef>
                <a:spcPts val="525"/>
              </a:spcBef>
              <a:spcAft>
                <a:spcPts val="0"/>
              </a:spcAft>
            </a:pPr>
            <a:r>
              <a:rPr lang="en-US" sz="2730" dirty="0">
                <a:solidFill>
                  <a:srgbClr val="002060"/>
                </a:solidFill>
                <a:latin typeface="Arial" panose="020B0604020202020204" pitchFamily="34" charset="0"/>
                <a:cs typeface="Arial" panose="020B0604020202020204" pitchFamily="34" charset="0"/>
              </a:rPr>
              <a:t>Based on financial need</a:t>
            </a:r>
          </a:p>
          <a:p>
            <a:pPr marL="840019" lvl="2" indent="-360045" defTabSz="960120" fontAlgn="auto">
              <a:lnSpc>
                <a:spcPct val="120000"/>
              </a:lnSpc>
              <a:spcBef>
                <a:spcPts val="525"/>
              </a:spcBef>
              <a:spcAft>
                <a:spcPts val="0"/>
              </a:spcAft>
            </a:pPr>
            <a:r>
              <a:rPr lang="en-US" sz="2730" dirty="0">
                <a:solidFill>
                  <a:srgbClr val="002060"/>
                </a:solidFill>
                <a:latin typeface="Arial" panose="020B0604020202020204" pitchFamily="34" charset="0"/>
                <a:cs typeface="Arial" panose="020B0604020202020204" pitchFamily="34" charset="0"/>
              </a:rPr>
              <a:t>Interest free if enrolled at least half-time</a:t>
            </a:r>
          </a:p>
          <a:p>
            <a:pPr defTabSz="960120">
              <a:lnSpc>
                <a:spcPct val="120000"/>
              </a:lnSpc>
              <a:spcBef>
                <a:spcPts val="1050"/>
              </a:spcBef>
            </a:pPr>
            <a:r>
              <a:rPr lang="en-US" sz="2730" b="1" dirty="0">
                <a:solidFill>
                  <a:schemeClr val="accent3"/>
                </a:solidFill>
                <a:latin typeface="Arial" panose="020B0604020202020204" pitchFamily="34" charset="0"/>
                <a:cs typeface="Arial" panose="020B0604020202020204" pitchFamily="34" charset="0"/>
              </a:rPr>
              <a:t>Federal Direct Unsubsidized Loan</a:t>
            </a:r>
          </a:p>
          <a:p>
            <a:pPr marL="840019" lvl="2" indent="-360045" defTabSz="960120" fontAlgn="auto">
              <a:lnSpc>
                <a:spcPct val="120000"/>
              </a:lnSpc>
              <a:spcBef>
                <a:spcPts val="525"/>
              </a:spcBef>
              <a:spcAft>
                <a:spcPts val="0"/>
              </a:spcAft>
            </a:pPr>
            <a:r>
              <a:rPr lang="en-US" sz="2730" dirty="0">
                <a:solidFill>
                  <a:srgbClr val="002060"/>
                </a:solidFill>
                <a:latin typeface="Arial" panose="020B0604020202020204" pitchFamily="34" charset="0"/>
                <a:cs typeface="Arial" panose="020B0604020202020204" pitchFamily="34" charset="0"/>
              </a:rPr>
              <a:t>Need is not a factor</a:t>
            </a:r>
          </a:p>
          <a:p>
            <a:pPr marL="840019" lvl="2" indent="-360045" defTabSz="960120" fontAlgn="auto">
              <a:lnSpc>
                <a:spcPct val="120000"/>
              </a:lnSpc>
              <a:spcBef>
                <a:spcPts val="525"/>
              </a:spcBef>
              <a:spcAft>
                <a:spcPts val="0"/>
              </a:spcAft>
            </a:pPr>
            <a:r>
              <a:rPr lang="en-US" sz="2730" dirty="0">
                <a:solidFill>
                  <a:srgbClr val="002060"/>
                </a:solidFill>
                <a:latin typeface="Arial" panose="020B0604020202020204" pitchFamily="34" charset="0"/>
                <a:cs typeface="Arial" panose="020B0604020202020204" pitchFamily="34" charset="0"/>
              </a:rPr>
              <a:t>Interest accumulates while in school (3.73% currently)</a:t>
            </a:r>
          </a:p>
          <a:p>
            <a:pPr defTabSz="960120">
              <a:lnSpc>
                <a:spcPct val="100000"/>
              </a:lnSpc>
              <a:spcBef>
                <a:spcPts val="1050"/>
              </a:spcBef>
            </a:pPr>
            <a:endParaRPr lang="en-US" sz="2625" dirty="0">
              <a:latin typeface="Georgia" charset="0"/>
              <a:ea typeface="Georgia" charset="0"/>
              <a:cs typeface="Georgia" charset="0"/>
            </a:endParaRPr>
          </a:p>
        </p:txBody>
      </p:sp>
      <p:pic>
        <p:nvPicPr>
          <p:cNvPr id="45" name="Picture 44"/>
          <p:cNvPicPr>
            <a:picLocks noChangeAspect="1"/>
          </p:cNvPicPr>
          <p:nvPr/>
        </p:nvPicPr>
        <p:blipFill rotWithShape="1">
          <a:blip r:embed="rId2" cstate="print">
            <a:extLst>
              <a:ext uri="{28A0092B-C50C-407E-A947-70E740481C1C}">
                <a14:useLocalDpi xmlns:a14="http://schemas.microsoft.com/office/drawing/2010/main" val="0"/>
              </a:ext>
            </a:extLst>
          </a:blip>
          <a:srcRect b="86687"/>
          <a:stretch/>
        </p:blipFill>
        <p:spPr>
          <a:xfrm>
            <a:off x="0" y="6342326"/>
            <a:ext cx="9601200" cy="915724"/>
          </a:xfrm>
          <a:prstGeom prst="rect">
            <a:avLst/>
          </a:prstGeom>
        </p:spPr>
      </p:pic>
    </p:spTree>
    <p:extLst>
      <p:ext uri="{BB962C8B-B14F-4D97-AF65-F5344CB8AC3E}">
        <p14:creationId xmlns:p14="http://schemas.microsoft.com/office/powerpoint/2010/main" val="2780709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12"/>
          <p:cNvSpPr txBox="1">
            <a:spLocks/>
          </p:cNvSpPr>
          <p:nvPr/>
        </p:nvSpPr>
        <p:spPr>
          <a:xfrm>
            <a:off x="660092" y="2091608"/>
            <a:ext cx="7083828" cy="2261306"/>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chemeClr val="bg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lnSpc>
                <a:spcPct val="100000"/>
              </a:lnSpc>
              <a:spcBef>
                <a:spcPts val="1050"/>
              </a:spcBef>
            </a:pPr>
            <a:r>
              <a:rPr lang="en-US" sz="2625" dirty="0">
                <a:solidFill>
                  <a:prstClr val="white"/>
                </a:solidFill>
                <a:latin typeface="Georgia" charset="0"/>
                <a:ea typeface="Georgia" charset="0"/>
                <a:cs typeface="Georgia" charset="0"/>
              </a:rPr>
              <a:t>Body copy here. Georgia regular. This is just placement text. This box can also be used to place objects, instead text. Examples of objects include graphs, tables, images, film, or charts.</a:t>
            </a:r>
          </a:p>
        </p:txBody>
      </p:sp>
      <p:sp>
        <p:nvSpPr>
          <p:cNvPr id="40" name="Title 1"/>
          <p:cNvSpPr txBox="1">
            <a:spLocks/>
          </p:cNvSpPr>
          <p:nvPr/>
        </p:nvSpPr>
        <p:spPr>
          <a:xfrm>
            <a:off x="660091" y="1224833"/>
            <a:ext cx="7083829" cy="463080"/>
          </a:xfrm>
          <a:prstGeom prst="rect">
            <a:avLst/>
          </a:prstGeom>
        </p:spPr>
        <p:txBody>
          <a:bodyPr vert="horz" lIns="96012" tIns="48006" rIns="96012" bIns="48006" rtlCol="0" anchor="t" anchorCtr="0">
            <a:noAutofit/>
          </a:bodyPr>
          <a:lstStyle>
            <a:lvl1pPr algn="ctr" defTabSz="914400" rtl="0" eaLnBrk="1" latinLnBrk="0" hangingPunct="1">
              <a:lnSpc>
                <a:spcPct val="90000"/>
              </a:lnSpc>
              <a:spcBef>
                <a:spcPct val="0"/>
              </a:spcBef>
              <a:buNone/>
              <a:defRPr sz="3200" b="0" i="0" kern="1200" baseline="0">
                <a:solidFill>
                  <a:schemeClr val="tx1"/>
                </a:solidFill>
                <a:latin typeface="Arial" charset="0"/>
                <a:ea typeface="Arial" charset="0"/>
                <a:cs typeface="Arial" charset="0"/>
              </a:defRPr>
            </a:lvl1pPr>
          </a:lstStyle>
          <a:p>
            <a:pPr algn="l" defTabSz="960120" fontAlgn="auto">
              <a:spcAft>
                <a:spcPts val="0"/>
              </a:spcAft>
            </a:pPr>
            <a:r>
              <a:rPr lang="en-US" sz="3000" b="1" dirty="0">
                <a:solidFill>
                  <a:schemeClr val="accent3"/>
                </a:solidFill>
              </a:rPr>
              <a:t>OTHER FINANCING OPTIONS</a:t>
            </a:r>
          </a:p>
        </p:txBody>
      </p:sp>
      <p:sp>
        <p:nvSpPr>
          <p:cNvPr id="42" name="Slide Number Placeholder 5"/>
          <p:cNvSpPr>
            <a:spLocks noGrp="1"/>
          </p:cNvSpPr>
          <p:nvPr>
            <p:ph type="sldNum" sz="quarter" idx="12"/>
          </p:nvPr>
        </p:nvSpPr>
        <p:spPr>
          <a:xfrm>
            <a:off x="6780848" y="6731319"/>
            <a:ext cx="2160270" cy="383381"/>
          </a:xfrm>
          <a:prstGeom prst="rect">
            <a:avLst/>
          </a:prstGeom>
        </p:spPr>
        <p:txBody>
          <a:bodyPr/>
          <a:lstStyle>
            <a:lvl1pPr>
              <a:defRPr>
                <a:solidFill>
                  <a:schemeClr val="accent2"/>
                </a:solidFill>
              </a:defRPr>
            </a:lvl1pPr>
          </a:lstStyle>
          <a:p>
            <a:pPr algn="l" defTabSz="960120" fontAlgn="auto">
              <a:spcBef>
                <a:spcPts val="0"/>
              </a:spcBef>
              <a:spcAft>
                <a:spcPts val="0"/>
              </a:spcAft>
            </a:pPr>
            <a:fld id="{8F3008C0-FE18-4466-8594-3CEB1E8D9CB3}" type="slidenum">
              <a:rPr lang="en-US">
                <a:solidFill>
                  <a:srgbClr val="ED7D31"/>
                </a:solidFill>
                <a:latin typeface="Calibri"/>
              </a:rPr>
              <a:pPr algn="l" defTabSz="960120" fontAlgn="auto">
                <a:spcBef>
                  <a:spcPts val="0"/>
                </a:spcBef>
                <a:spcAft>
                  <a:spcPts val="0"/>
                </a:spcAft>
              </a:pPr>
              <a:t>15</a:t>
            </a:fld>
            <a:endParaRPr lang="en-US" dirty="0">
              <a:solidFill>
                <a:srgbClr val="ED7D31"/>
              </a:solidFill>
              <a:latin typeface="Calibri"/>
            </a:endParaRPr>
          </a:p>
        </p:txBody>
      </p:sp>
      <p:sp>
        <p:nvSpPr>
          <p:cNvPr id="43" name="Content Placeholder 12"/>
          <p:cNvSpPr txBox="1">
            <a:spLocks/>
          </p:cNvSpPr>
          <p:nvPr/>
        </p:nvSpPr>
        <p:spPr>
          <a:xfrm>
            <a:off x="660083" y="1801308"/>
            <a:ext cx="8281034" cy="4245346"/>
          </a:xfrm>
          <a:prstGeom prst="rect">
            <a:avLst/>
          </a:prstGeom>
        </p:spPr>
        <p:txBody>
          <a:bodyPr>
            <a:normAutofit fontScale="62500" lnSpcReduction="20000"/>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rgbClr val="1B305E"/>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lnSpc>
                <a:spcPct val="120000"/>
              </a:lnSpc>
              <a:spcBef>
                <a:spcPts val="1050"/>
              </a:spcBef>
            </a:pPr>
            <a:r>
              <a:rPr lang="en-US" sz="3200" b="1" dirty="0">
                <a:solidFill>
                  <a:schemeClr val="accent3"/>
                </a:solidFill>
                <a:latin typeface="Arial" panose="020B0604020202020204" pitchFamily="34" charset="0"/>
                <a:cs typeface="Arial" panose="020B0604020202020204" pitchFamily="34" charset="0"/>
              </a:rPr>
              <a:t>Interest-Free Payment Plan Through Nelnet</a:t>
            </a:r>
          </a:p>
          <a:p>
            <a:pPr marL="840020" lvl="1" indent="-360045" defTabSz="960120" fontAlgn="auto">
              <a:lnSpc>
                <a:spcPct val="120000"/>
              </a:lnSpc>
              <a:spcBef>
                <a:spcPts val="525"/>
              </a:spcBef>
              <a:spcAft>
                <a:spcPts val="0"/>
              </a:spcAft>
            </a:pPr>
            <a:r>
              <a:rPr lang="en-US" sz="2730" dirty="0">
                <a:solidFill>
                  <a:srgbClr val="002060"/>
                </a:solidFill>
                <a:latin typeface="Arial" panose="020B0604020202020204" pitchFamily="34" charset="0"/>
                <a:cs typeface="Arial" panose="020B0604020202020204" pitchFamily="34" charset="0"/>
              </a:rPr>
              <a:t>Interest-free monthly installments</a:t>
            </a:r>
          </a:p>
          <a:p>
            <a:pPr marL="840020" lvl="1" indent="-360045" defTabSz="960120" fontAlgn="auto">
              <a:lnSpc>
                <a:spcPct val="120000"/>
              </a:lnSpc>
              <a:spcBef>
                <a:spcPts val="525"/>
              </a:spcBef>
              <a:spcAft>
                <a:spcPts val="0"/>
              </a:spcAft>
            </a:pPr>
            <a:r>
              <a:rPr lang="en-US" sz="2730" dirty="0">
                <a:solidFill>
                  <a:srgbClr val="002060"/>
                </a:solidFill>
                <a:latin typeface="Arial" panose="020B0604020202020204" pitchFamily="34" charset="0"/>
                <a:cs typeface="Arial" panose="020B0604020202020204" pitchFamily="34" charset="0"/>
              </a:rPr>
              <a:t>Annual Payment Plan fee of $45 or Semester Plan $25</a:t>
            </a:r>
          </a:p>
          <a:p>
            <a:pPr marL="840020" lvl="1" indent="-360045" defTabSz="960120" fontAlgn="auto">
              <a:lnSpc>
                <a:spcPct val="120000"/>
              </a:lnSpc>
              <a:spcBef>
                <a:spcPts val="525"/>
              </a:spcBef>
              <a:spcAft>
                <a:spcPts val="0"/>
              </a:spcAft>
            </a:pPr>
            <a:r>
              <a:rPr lang="en-US" sz="2730" dirty="0">
                <a:solidFill>
                  <a:srgbClr val="002060"/>
                </a:solidFill>
                <a:latin typeface="Arial" panose="020B0604020202020204" pitchFamily="34" charset="0"/>
                <a:cs typeface="Arial" panose="020B0604020202020204" pitchFamily="34" charset="0"/>
              </a:rPr>
              <a:t>Flexible options ranging from two to ten months</a:t>
            </a:r>
          </a:p>
          <a:p>
            <a:pPr defTabSz="960120">
              <a:lnSpc>
                <a:spcPct val="120000"/>
              </a:lnSpc>
              <a:spcBef>
                <a:spcPts val="1050"/>
              </a:spcBef>
            </a:pPr>
            <a:r>
              <a:rPr lang="en-US" sz="3200" b="1" dirty="0">
                <a:solidFill>
                  <a:schemeClr val="accent3"/>
                </a:solidFill>
                <a:latin typeface="Arial" panose="020B0604020202020204" pitchFamily="34" charset="0"/>
                <a:cs typeface="Arial" panose="020B0604020202020204" pitchFamily="34" charset="0"/>
              </a:rPr>
              <a:t>Federal Direct PLUS Loan</a:t>
            </a:r>
          </a:p>
          <a:p>
            <a:pPr marL="840019" lvl="2" indent="-360045" defTabSz="960120" fontAlgn="auto">
              <a:lnSpc>
                <a:spcPct val="120000"/>
              </a:lnSpc>
              <a:spcBef>
                <a:spcPts val="525"/>
              </a:spcBef>
              <a:spcAft>
                <a:spcPts val="0"/>
              </a:spcAft>
            </a:pPr>
            <a:r>
              <a:rPr lang="en-US" sz="2730" dirty="0">
                <a:solidFill>
                  <a:srgbClr val="002060"/>
                </a:solidFill>
                <a:latin typeface="Arial" panose="020B0604020202020204" pitchFamily="34" charset="0"/>
                <a:cs typeface="Arial" panose="020B0604020202020204" pitchFamily="34" charset="0"/>
              </a:rPr>
              <a:t>Requires completion of the FAFSA</a:t>
            </a:r>
          </a:p>
          <a:p>
            <a:pPr marL="840019" lvl="2" indent="-360045" defTabSz="960120" fontAlgn="auto">
              <a:lnSpc>
                <a:spcPct val="120000"/>
              </a:lnSpc>
              <a:spcBef>
                <a:spcPts val="525"/>
              </a:spcBef>
              <a:spcAft>
                <a:spcPts val="0"/>
              </a:spcAft>
            </a:pPr>
            <a:r>
              <a:rPr lang="en-US" sz="2730" dirty="0">
                <a:solidFill>
                  <a:srgbClr val="002060"/>
                </a:solidFill>
                <a:latin typeface="Arial" panose="020B0604020202020204" pitchFamily="34" charset="0"/>
                <a:cs typeface="Arial" panose="020B0604020202020204" pitchFamily="34" charset="0"/>
              </a:rPr>
              <a:t>Online application available late April</a:t>
            </a:r>
          </a:p>
          <a:p>
            <a:pPr marL="840019" lvl="2" indent="-360045" defTabSz="960120" fontAlgn="auto">
              <a:lnSpc>
                <a:spcPct val="120000"/>
              </a:lnSpc>
              <a:spcBef>
                <a:spcPts val="525"/>
              </a:spcBef>
              <a:spcAft>
                <a:spcPts val="0"/>
              </a:spcAft>
            </a:pPr>
            <a:r>
              <a:rPr lang="en-US" sz="2730" dirty="0">
                <a:solidFill>
                  <a:srgbClr val="002060"/>
                </a:solidFill>
                <a:latin typeface="Arial" panose="020B0604020202020204" pitchFamily="34" charset="0"/>
                <a:cs typeface="Arial" panose="020B0604020202020204" pitchFamily="34" charset="0"/>
              </a:rPr>
              <a:t>Current interest rate 6.28% (set July 1 annually)</a:t>
            </a:r>
          </a:p>
          <a:p>
            <a:pPr marL="840019" lvl="2" indent="-360045" defTabSz="960120" fontAlgn="auto">
              <a:lnSpc>
                <a:spcPct val="120000"/>
              </a:lnSpc>
              <a:spcBef>
                <a:spcPts val="525"/>
              </a:spcBef>
              <a:spcAft>
                <a:spcPts val="0"/>
              </a:spcAft>
            </a:pPr>
            <a:r>
              <a:rPr lang="en-US" sz="2730" dirty="0">
                <a:solidFill>
                  <a:srgbClr val="002060"/>
                </a:solidFill>
                <a:latin typeface="Arial" panose="020B0604020202020204" pitchFamily="34" charset="0"/>
                <a:cs typeface="Arial" panose="020B0604020202020204" pitchFamily="34" charset="0"/>
              </a:rPr>
              <a:t>Payment begins 60 days after the disbursement of the funds</a:t>
            </a:r>
          </a:p>
          <a:p>
            <a:pPr defTabSz="960120">
              <a:lnSpc>
                <a:spcPct val="120000"/>
              </a:lnSpc>
              <a:spcBef>
                <a:spcPts val="1050"/>
              </a:spcBef>
            </a:pPr>
            <a:r>
              <a:rPr lang="en-US" sz="3200" b="1" dirty="0">
                <a:solidFill>
                  <a:schemeClr val="accent3"/>
                </a:solidFill>
                <a:latin typeface="Arial" panose="020B0604020202020204" pitchFamily="34" charset="0"/>
                <a:cs typeface="Arial" panose="020B0604020202020204" pitchFamily="34" charset="0"/>
              </a:rPr>
              <a:t>Private Education Loan</a:t>
            </a:r>
          </a:p>
          <a:p>
            <a:pPr marL="840019" lvl="2" indent="-360045" defTabSz="960120" fontAlgn="auto">
              <a:lnSpc>
                <a:spcPct val="120000"/>
              </a:lnSpc>
              <a:spcBef>
                <a:spcPts val="525"/>
              </a:spcBef>
              <a:spcAft>
                <a:spcPts val="0"/>
              </a:spcAft>
            </a:pPr>
            <a:r>
              <a:rPr lang="en-US" sz="2730" dirty="0">
                <a:solidFill>
                  <a:srgbClr val="002060"/>
                </a:solidFill>
                <a:latin typeface="Arial" panose="020B0604020202020204" pitchFamily="34" charset="0"/>
                <a:cs typeface="Arial" panose="020B0604020202020204" pitchFamily="34" charset="0"/>
              </a:rPr>
              <a:t>Student is the borrower with a qualified co-signer</a:t>
            </a:r>
          </a:p>
          <a:p>
            <a:pPr marL="840019" lvl="2" indent="-360045" defTabSz="960120" fontAlgn="auto">
              <a:lnSpc>
                <a:spcPct val="120000"/>
              </a:lnSpc>
              <a:spcBef>
                <a:spcPts val="525"/>
              </a:spcBef>
              <a:spcAft>
                <a:spcPts val="0"/>
              </a:spcAft>
            </a:pPr>
            <a:r>
              <a:rPr lang="en-US" sz="2730" dirty="0">
                <a:solidFill>
                  <a:srgbClr val="002060"/>
                </a:solidFill>
                <a:latin typeface="Arial" panose="020B0604020202020204" pitchFamily="34" charset="0"/>
                <a:cs typeface="Arial" panose="020B0604020202020204" pitchFamily="34" charset="0"/>
              </a:rPr>
              <a:t>Interest accumulates while in school</a:t>
            </a:r>
          </a:p>
          <a:p>
            <a:pPr defTabSz="960120">
              <a:lnSpc>
                <a:spcPct val="100000"/>
              </a:lnSpc>
              <a:spcBef>
                <a:spcPts val="1050"/>
              </a:spcBef>
            </a:pPr>
            <a:endParaRPr lang="en-US" sz="2625" dirty="0">
              <a:latin typeface="Georgia" charset="0"/>
              <a:ea typeface="Georgia" charset="0"/>
              <a:cs typeface="Georgia" charset="0"/>
            </a:endParaRPr>
          </a:p>
        </p:txBody>
      </p:sp>
      <p:pic>
        <p:nvPicPr>
          <p:cNvPr id="45" name="Picture 44"/>
          <p:cNvPicPr>
            <a:picLocks noChangeAspect="1"/>
          </p:cNvPicPr>
          <p:nvPr/>
        </p:nvPicPr>
        <p:blipFill rotWithShape="1">
          <a:blip r:embed="rId2" cstate="print">
            <a:extLst>
              <a:ext uri="{28A0092B-C50C-407E-A947-70E740481C1C}">
                <a14:useLocalDpi xmlns:a14="http://schemas.microsoft.com/office/drawing/2010/main" val="0"/>
              </a:ext>
            </a:extLst>
          </a:blip>
          <a:srcRect b="86687"/>
          <a:stretch/>
        </p:blipFill>
        <p:spPr>
          <a:xfrm>
            <a:off x="0" y="6342326"/>
            <a:ext cx="9601200" cy="915724"/>
          </a:xfrm>
          <a:prstGeom prst="rect">
            <a:avLst/>
          </a:prstGeom>
        </p:spPr>
      </p:pic>
    </p:spTree>
    <p:extLst>
      <p:ext uri="{BB962C8B-B14F-4D97-AF65-F5344CB8AC3E}">
        <p14:creationId xmlns:p14="http://schemas.microsoft.com/office/powerpoint/2010/main" val="2701338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p:cNvPicPr>
            <a:picLocks noChangeAspect="1"/>
          </p:cNvPicPr>
          <p:nvPr/>
        </p:nvPicPr>
        <p:blipFill rotWithShape="1">
          <a:blip r:embed="rId2" cstate="print">
            <a:extLst>
              <a:ext uri="{28A0092B-C50C-407E-A947-70E740481C1C}">
                <a14:useLocalDpi xmlns:a14="http://schemas.microsoft.com/office/drawing/2010/main" val="0"/>
              </a:ext>
            </a:extLst>
          </a:blip>
          <a:srcRect l="1" t="20119" r="1"/>
          <a:stretch/>
        </p:blipFill>
        <p:spPr>
          <a:xfrm>
            <a:off x="0" y="1414489"/>
            <a:ext cx="9601200" cy="5843561"/>
          </a:xfrm>
          <a:prstGeom prst="rect">
            <a:avLst/>
          </a:prstGeom>
        </p:spPr>
      </p:pic>
      <p:sp>
        <p:nvSpPr>
          <p:cNvPr id="32" name="Title 1"/>
          <p:cNvSpPr txBox="1">
            <a:spLocks/>
          </p:cNvSpPr>
          <p:nvPr/>
        </p:nvSpPr>
        <p:spPr>
          <a:xfrm>
            <a:off x="660084" y="1838528"/>
            <a:ext cx="7083829" cy="721227"/>
          </a:xfrm>
          <a:prstGeom prst="rect">
            <a:avLst/>
          </a:prstGeom>
        </p:spPr>
        <p:txBody>
          <a:bodyPr vert="horz" lIns="96012" tIns="48006" rIns="96012" bIns="48006" rtlCol="0" anchor="t" anchorCtr="0">
            <a:noAutofit/>
          </a:bodyPr>
          <a:lstStyle>
            <a:lvl1pPr algn="ctr" defTabSz="914400" rtl="0" eaLnBrk="1" latinLnBrk="0" hangingPunct="1">
              <a:lnSpc>
                <a:spcPct val="90000"/>
              </a:lnSpc>
              <a:spcBef>
                <a:spcPct val="0"/>
              </a:spcBef>
              <a:buNone/>
              <a:defRPr sz="3200" b="0" i="0" kern="1200" baseline="0">
                <a:solidFill>
                  <a:srgbClr val="FFFFE7"/>
                </a:solidFill>
                <a:latin typeface="Arial" charset="0"/>
                <a:ea typeface="Arial" charset="0"/>
                <a:cs typeface="Arial" charset="0"/>
              </a:defRPr>
            </a:lvl1pPr>
          </a:lstStyle>
          <a:p>
            <a:pPr algn="l" defTabSz="960120" fontAlgn="auto">
              <a:spcAft>
                <a:spcPts val="0"/>
              </a:spcAft>
            </a:pPr>
            <a:r>
              <a:rPr lang="en-US" sz="3360" dirty="0"/>
              <a:t>QUESTIONS AND ANSWERS</a:t>
            </a:r>
          </a:p>
        </p:txBody>
      </p:sp>
      <p:sp>
        <p:nvSpPr>
          <p:cNvPr id="33" name="Content Placeholder 2"/>
          <p:cNvSpPr txBox="1">
            <a:spLocks/>
          </p:cNvSpPr>
          <p:nvPr/>
        </p:nvSpPr>
        <p:spPr>
          <a:xfrm>
            <a:off x="660084" y="2093520"/>
            <a:ext cx="8281034" cy="528066"/>
          </a:xfrm>
          <a:prstGeom prst="rect">
            <a:avLst/>
          </a:prstGeom>
        </p:spPr>
        <p:txBody>
          <a:bodyPr vert="horz" lIns="96012" tIns="48006" rIns="96012" bIns="48006" rtlCol="0">
            <a:noAutofit/>
          </a:bodyPr>
          <a:lstStyle>
            <a:lvl1pPr marL="0" indent="0" algn="ctr" defTabSz="914400" rtl="0" eaLnBrk="1" latinLnBrk="0" hangingPunct="1">
              <a:lnSpc>
                <a:spcPct val="90000"/>
              </a:lnSpc>
              <a:spcBef>
                <a:spcPts val="1000"/>
              </a:spcBef>
              <a:buFont typeface="Arial" panose="020B0604020202020204" pitchFamily="34" charset="0"/>
              <a:buNone/>
              <a:defRPr sz="3600" b="0" kern="1200">
                <a:solidFill>
                  <a:schemeClr val="accent2"/>
                </a:solidFill>
                <a:latin typeface="Georgia" charset="0"/>
                <a:ea typeface="Georgia" charset="0"/>
                <a:cs typeface="Georgia"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defTabSz="960120" fontAlgn="auto">
              <a:spcBef>
                <a:spcPts val="1050"/>
              </a:spcBef>
              <a:spcAft>
                <a:spcPts val="0"/>
              </a:spcAft>
            </a:pPr>
            <a:endParaRPr lang="en-US" sz="3780" dirty="0">
              <a:solidFill>
                <a:schemeClr val="accent3"/>
              </a:solidFill>
              <a:latin typeface="Arial" panose="020B0604020202020204" pitchFamily="34" charset="0"/>
              <a:cs typeface="Arial" panose="020B0604020202020204" pitchFamily="34" charset="0"/>
            </a:endParaRPr>
          </a:p>
          <a:p>
            <a:pPr algn="l" defTabSz="960120" fontAlgn="auto">
              <a:spcBef>
                <a:spcPts val="1050"/>
              </a:spcBef>
              <a:spcAft>
                <a:spcPts val="0"/>
              </a:spcAft>
            </a:pPr>
            <a:r>
              <a:rPr lang="en-US" sz="3780" dirty="0">
                <a:solidFill>
                  <a:schemeClr val="accent3"/>
                </a:solidFill>
                <a:latin typeface="Arial" panose="020B0604020202020204" pitchFamily="34" charset="0"/>
                <a:cs typeface="Arial" panose="020B0604020202020204" pitchFamily="34" charset="0"/>
              </a:rPr>
              <a:t>How will this work for your family?</a:t>
            </a:r>
          </a:p>
        </p:txBody>
      </p:sp>
      <p:sp>
        <p:nvSpPr>
          <p:cNvPr id="34" name="Slide Number Placeholder 5"/>
          <p:cNvSpPr>
            <a:spLocks noGrp="1"/>
          </p:cNvSpPr>
          <p:nvPr>
            <p:ph type="sldNum" sz="quarter" idx="12"/>
          </p:nvPr>
        </p:nvSpPr>
        <p:spPr>
          <a:xfrm>
            <a:off x="6780848" y="6731319"/>
            <a:ext cx="2160270" cy="383381"/>
          </a:xfrm>
          <a:prstGeom prst="rect">
            <a:avLst/>
          </a:prstGeom>
        </p:spPr>
        <p:txBody>
          <a:bodyPr/>
          <a:lstStyle>
            <a:lvl1pPr>
              <a:defRPr>
                <a:solidFill>
                  <a:schemeClr val="accent2"/>
                </a:solidFill>
              </a:defRPr>
            </a:lvl1pPr>
          </a:lstStyle>
          <a:p>
            <a:pPr defTabSz="960120" fontAlgn="auto">
              <a:spcBef>
                <a:spcPts val="0"/>
              </a:spcBef>
              <a:spcAft>
                <a:spcPts val="0"/>
              </a:spcAft>
            </a:pPr>
            <a:fld id="{8F3008C0-FE18-4466-8594-3CEB1E8D9CB3}" type="slidenum">
              <a:rPr lang="en-US">
                <a:solidFill>
                  <a:srgbClr val="ED7D31"/>
                </a:solidFill>
                <a:latin typeface="Calibri"/>
              </a:rPr>
              <a:pPr defTabSz="960120" fontAlgn="auto">
                <a:spcBef>
                  <a:spcPts val="0"/>
                </a:spcBef>
                <a:spcAft>
                  <a:spcPts val="0"/>
                </a:spcAft>
              </a:pPr>
              <a:t>16</a:t>
            </a:fld>
            <a:endParaRPr lang="en-US" dirty="0">
              <a:solidFill>
                <a:srgbClr val="ED7D31"/>
              </a:solidFill>
              <a:latin typeface="Calibri"/>
            </a:endParaRPr>
          </a:p>
        </p:txBody>
      </p:sp>
      <p:sp>
        <p:nvSpPr>
          <p:cNvPr id="35" name="Content Placeholder 12"/>
          <p:cNvSpPr txBox="1">
            <a:spLocks/>
          </p:cNvSpPr>
          <p:nvPr/>
        </p:nvSpPr>
        <p:spPr>
          <a:xfrm>
            <a:off x="660084" y="3153803"/>
            <a:ext cx="7726132" cy="2828708"/>
          </a:xfrm>
          <a:prstGeom prst="rect">
            <a:avLst/>
          </a:prstGeo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chemeClr val="bg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45" indent="-360045" defTabSz="960120">
              <a:lnSpc>
                <a:spcPct val="100000"/>
              </a:lnSpc>
              <a:spcBef>
                <a:spcPts val="1050"/>
              </a:spcBef>
              <a:buFont typeface="Arial"/>
              <a:buChar char="•"/>
            </a:pPr>
            <a:endParaRPr lang="en-US" sz="3360" dirty="0">
              <a:solidFill>
                <a:prstClr val="white"/>
              </a:solidFill>
              <a:latin typeface="Georgia" charset="0"/>
              <a:ea typeface="Georgia" charset="0"/>
              <a:cs typeface="Georgia" charset="0"/>
            </a:endParaRPr>
          </a:p>
          <a:p>
            <a:pPr marL="360045" indent="-360045" defTabSz="960120">
              <a:lnSpc>
                <a:spcPct val="100000"/>
              </a:lnSpc>
              <a:spcBef>
                <a:spcPts val="1050"/>
              </a:spcBef>
              <a:buFont typeface="Arial"/>
              <a:buChar char="•"/>
            </a:pPr>
            <a:r>
              <a:rPr lang="en-US" sz="3360" dirty="0">
                <a:solidFill>
                  <a:prstClr val="white"/>
                </a:solidFill>
                <a:latin typeface="Georgia" charset="0"/>
                <a:ea typeface="Georgia" charset="0"/>
                <a:cs typeface="Georgia" charset="0"/>
              </a:rPr>
              <a:t>Academic Fit</a:t>
            </a:r>
          </a:p>
          <a:p>
            <a:pPr marL="360045" indent="-360045" defTabSz="960120">
              <a:lnSpc>
                <a:spcPct val="100000"/>
              </a:lnSpc>
              <a:spcBef>
                <a:spcPts val="1050"/>
              </a:spcBef>
              <a:buFont typeface="Arial"/>
              <a:buChar char="•"/>
            </a:pPr>
            <a:r>
              <a:rPr lang="en-US" sz="3360" dirty="0">
                <a:solidFill>
                  <a:prstClr val="white"/>
                </a:solidFill>
                <a:latin typeface="Georgia" charset="0"/>
                <a:ea typeface="Georgia" charset="0"/>
                <a:cs typeface="Georgia" charset="0"/>
              </a:rPr>
              <a:t>Social Fit</a:t>
            </a:r>
          </a:p>
          <a:p>
            <a:pPr marL="360045" indent="-360045" defTabSz="960120">
              <a:lnSpc>
                <a:spcPct val="100000"/>
              </a:lnSpc>
              <a:spcBef>
                <a:spcPts val="1050"/>
              </a:spcBef>
              <a:buFont typeface="Arial"/>
              <a:buChar char="•"/>
            </a:pPr>
            <a:r>
              <a:rPr lang="en-US" sz="3360" dirty="0">
                <a:solidFill>
                  <a:prstClr val="white"/>
                </a:solidFill>
                <a:latin typeface="Georgia" charset="0"/>
                <a:ea typeface="Georgia" charset="0"/>
                <a:cs typeface="Georgia" charset="0"/>
              </a:rPr>
              <a:t>Financial Fit</a:t>
            </a:r>
          </a:p>
        </p:txBody>
      </p:sp>
      <p:pic>
        <p:nvPicPr>
          <p:cNvPr id="37" name="Picture 36"/>
          <p:cNvPicPr>
            <a:picLocks noChangeAspect="1"/>
          </p:cNvPicPr>
          <p:nvPr/>
        </p:nvPicPr>
        <p:blipFill rotWithShape="1">
          <a:blip r:embed="rId3" cstate="print">
            <a:extLst>
              <a:ext uri="{28A0092B-C50C-407E-A947-70E740481C1C}">
                <a14:useLocalDpi xmlns:a14="http://schemas.microsoft.com/office/drawing/2010/main" val="0"/>
              </a:ext>
            </a:extLst>
          </a:blip>
          <a:srcRect b="86687"/>
          <a:stretch/>
        </p:blipFill>
        <p:spPr>
          <a:xfrm>
            <a:off x="0" y="6342326"/>
            <a:ext cx="9601200" cy="915724"/>
          </a:xfrm>
          <a:prstGeom prst="rect">
            <a:avLst/>
          </a:prstGeom>
        </p:spPr>
      </p:pic>
    </p:spTree>
    <p:extLst>
      <p:ext uri="{BB962C8B-B14F-4D97-AF65-F5344CB8AC3E}">
        <p14:creationId xmlns:p14="http://schemas.microsoft.com/office/powerpoint/2010/main" val="382736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6949-DCB9-454A-AE24-6B9737230633}"/>
              </a:ext>
            </a:extLst>
          </p:cNvPr>
          <p:cNvSpPr>
            <a:spLocks noGrp="1"/>
          </p:cNvSpPr>
          <p:nvPr>
            <p:ph type="title"/>
          </p:nvPr>
        </p:nvSpPr>
        <p:spPr>
          <a:xfrm>
            <a:off x="237238" y="1565703"/>
            <a:ext cx="7760867" cy="484676"/>
          </a:xfrm>
        </p:spPr>
        <p:txBody>
          <a:bodyPr>
            <a:noAutofit/>
          </a:bodyPr>
          <a:lstStyle/>
          <a:p>
            <a:pPr algn="l"/>
            <a:r>
              <a:rPr lang="en-US" sz="2800" b="1" dirty="0">
                <a:latin typeface="Arial" panose="020B0604020202020204" pitchFamily="34" charset="0"/>
                <a:cs typeface="Arial" panose="020B0604020202020204" pitchFamily="34" charset="0"/>
              </a:rPr>
              <a:t>FIRST DESTINATION DATA CLASS OF 2019</a:t>
            </a:r>
          </a:p>
        </p:txBody>
      </p:sp>
      <p:graphicFrame>
        <p:nvGraphicFramePr>
          <p:cNvPr id="6" name="Table 5">
            <a:extLst>
              <a:ext uri="{FF2B5EF4-FFF2-40B4-BE49-F238E27FC236}">
                <a16:creationId xmlns:a16="http://schemas.microsoft.com/office/drawing/2014/main" id="{1D8C7474-CFF4-3B44-86ED-26D3C3E92C99}"/>
              </a:ext>
            </a:extLst>
          </p:cNvPr>
          <p:cNvGraphicFramePr>
            <a:graphicFrameLocks noGrp="1"/>
          </p:cNvGraphicFramePr>
          <p:nvPr/>
        </p:nvGraphicFramePr>
        <p:xfrm>
          <a:off x="237239" y="2615145"/>
          <a:ext cx="9126722" cy="2697111"/>
        </p:xfrm>
        <a:graphic>
          <a:graphicData uri="http://schemas.openxmlformats.org/drawingml/2006/table">
            <a:tbl>
              <a:tblPr firstRow="1" bandRow="1">
                <a:tableStyleId>{5C22544A-7EE6-4342-B048-85BDC9FD1C3A}</a:tableStyleId>
              </a:tblPr>
              <a:tblGrid>
                <a:gridCol w="1286673">
                  <a:extLst>
                    <a:ext uri="{9D8B030D-6E8A-4147-A177-3AD203B41FA5}">
                      <a16:colId xmlns:a16="http://schemas.microsoft.com/office/drawing/2014/main" val="1776368535"/>
                    </a:ext>
                  </a:extLst>
                </a:gridCol>
                <a:gridCol w="1004777">
                  <a:extLst>
                    <a:ext uri="{9D8B030D-6E8A-4147-A177-3AD203B41FA5}">
                      <a16:colId xmlns:a16="http://schemas.microsoft.com/office/drawing/2014/main" val="595030546"/>
                    </a:ext>
                  </a:extLst>
                </a:gridCol>
                <a:gridCol w="1255970">
                  <a:extLst>
                    <a:ext uri="{9D8B030D-6E8A-4147-A177-3AD203B41FA5}">
                      <a16:colId xmlns:a16="http://schemas.microsoft.com/office/drawing/2014/main" val="1417645972"/>
                    </a:ext>
                  </a:extLst>
                </a:gridCol>
                <a:gridCol w="1041061">
                  <a:extLst>
                    <a:ext uri="{9D8B030D-6E8A-4147-A177-3AD203B41FA5}">
                      <a16:colId xmlns:a16="http://schemas.microsoft.com/office/drawing/2014/main" val="604941893"/>
                    </a:ext>
                  </a:extLst>
                </a:gridCol>
                <a:gridCol w="1172239">
                  <a:extLst>
                    <a:ext uri="{9D8B030D-6E8A-4147-A177-3AD203B41FA5}">
                      <a16:colId xmlns:a16="http://schemas.microsoft.com/office/drawing/2014/main" val="3536118889"/>
                    </a:ext>
                  </a:extLst>
                </a:gridCol>
                <a:gridCol w="1088508">
                  <a:extLst>
                    <a:ext uri="{9D8B030D-6E8A-4147-A177-3AD203B41FA5}">
                      <a16:colId xmlns:a16="http://schemas.microsoft.com/office/drawing/2014/main" val="4266683384"/>
                    </a:ext>
                  </a:extLst>
                </a:gridCol>
                <a:gridCol w="1389941">
                  <a:extLst>
                    <a:ext uri="{9D8B030D-6E8A-4147-A177-3AD203B41FA5}">
                      <a16:colId xmlns:a16="http://schemas.microsoft.com/office/drawing/2014/main" val="3656310107"/>
                    </a:ext>
                  </a:extLst>
                </a:gridCol>
                <a:gridCol w="887553">
                  <a:extLst>
                    <a:ext uri="{9D8B030D-6E8A-4147-A177-3AD203B41FA5}">
                      <a16:colId xmlns:a16="http://schemas.microsoft.com/office/drawing/2014/main" val="4037474089"/>
                    </a:ext>
                  </a:extLst>
                </a:gridCol>
              </a:tblGrid>
              <a:tr h="643496">
                <a:tc>
                  <a:txBody>
                    <a:bodyPr/>
                    <a:lstStyle/>
                    <a:p>
                      <a:endParaRPr lang="en-US" sz="1300" dirty="0"/>
                    </a:p>
                  </a:txBody>
                  <a:tcPr marL="72009" marR="72009" marT="36005" marB="36005">
                    <a:solidFill>
                      <a:schemeClr val="tx2"/>
                    </a:solidFill>
                  </a:tcPr>
                </a:tc>
                <a:tc>
                  <a:txBody>
                    <a:bodyPr/>
                    <a:lstStyle/>
                    <a:p>
                      <a:pPr algn="ctr"/>
                      <a:r>
                        <a:rPr lang="en-US" sz="1300" dirty="0"/>
                        <a:t>Median Salary</a:t>
                      </a:r>
                    </a:p>
                  </a:txBody>
                  <a:tcPr marL="72009" marR="72009" marT="36005" marB="36005" anchor="ctr">
                    <a:solidFill>
                      <a:schemeClr val="tx2"/>
                    </a:solidFill>
                  </a:tcPr>
                </a:tc>
                <a:tc>
                  <a:txBody>
                    <a:bodyPr/>
                    <a:lstStyle/>
                    <a:p>
                      <a:pPr algn="ctr"/>
                      <a:r>
                        <a:rPr lang="en-US" sz="1300" dirty="0"/>
                        <a:t>Full-Time Employment</a:t>
                      </a:r>
                    </a:p>
                  </a:txBody>
                  <a:tcPr marL="72009" marR="72009" marT="36005" marB="36005" anchor="ctr">
                    <a:solidFill>
                      <a:schemeClr val="tx2"/>
                    </a:solidFill>
                  </a:tcPr>
                </a:tc>
                <a:tc>
                  <a:txBody>
                    <a:bodyPr/>
                    <a:lstStyle/>
                    <a:p>
                      <a:pPr algn="ctr"/>
                      <a:r>
                        <a:rPr lang="en-US" sz="1300" dirty="0"/>
                        <a:t>Graduate School</a:t>
                      </a:r>
                    </a:p>
                  </a:txBody>
                  <a:tcPr marL="72009" marR="72009" marT="36005" marB="36005" anchor="ctr">
                    <a:solidFill>
                      <a:schemeClr val="tx2"/>
                    </a:solidFill>
                  </a:tcPr>
                </a:tc>
                <a:tc>
                  <a:txBody>
                    <a:bodyPr/>
                    <a:lstStyle/>
                    <a:p>
                      <a:pPr algn="ctr"/>
                      <a:r>
                        <a:rPr lang="en-US" sz="1300" dirty="0"/>
                        <a:t>Service Program</a:t>
                      </a:r>
                    </a:p>
                  </a:txBody>
                  <a:tcPr marL="72009" marR="72009" marT="36005" marB="36005" anchor="ctr">
                    <a:solidFill>
                      <a:schemeClr val="tx2"/>
                    </a:solidFill>
                  </a:tcPr>
                </a:tc>
                <a:tc>
                  <a:txBody>
                    <a:bodyPr/>
                    <a:lstStyle/>
                    <a:p>
                      <a:pPr algn="ctr"/>
                      <a:r>
                        <a:rPr lang="en-US" sz="1300" dirty="0"/>
                        <a:t>Military</a:t>
                      </a:r>
                    </a:p>
                  </a:txBody>
                  <a:tcPr marL="72009" marR="72009" marT="36005" marB="36005" anchor="ctr">
                    <a:solidFill>
                      <a:schemeClr val="tx2"/>
                    </a:solidFill>
                  </a:tcPr>
                </a:tc>
                <a:tc>
                  <a:txBody>
                    <a:bodyPr/>
                    <a:lstStyle/>
                    <a:p>
                      <a:pPr algn="ctr"/>
                      <a:r>
                        <a:rPr lang="en-US" sz="1300" dirty="0"/>
                        <a:t>Seeking Employment</a:t>
                      </a:r>
                    </a:p>
                  </a:txBody>
                  <a:tcPr marL="72009" marR="72009" marT="36005" marB="36005" anchor="ctr">
                    <a:solidFill>
                      <a:schemeClr val="tx2"/>
                    </a:solidFill>
                  </a:tcPr>
                </a:tc>
                <a:tc>
                  <a:txBody>
                    <a:bodyPr/>
                    <a:lstStyle/>
                    <a:p>
                      <a:pPr algn="ctr"/>
                      <a:r>
                        <a:rPr lang="en-US" sz="1300" dirty="0"/>
                        <a:t>Other Plans</a:t>
                      </a:r>
                    </a:p>
                  </a:txBody>
                  <a:tcPr marL="72009" marR="72009" marT="36005" marB="36005" anchor="ctr">
                    <a:solidFill>
                      <a:schemeClr val="tx2"/>
                    </a:solidFill>
                  </a:tcPr>
                </a:tc>
                <a:extLst>
                  <a:ext uri="{0D108BD9-81ED-4DB2-BD59-A6C34878D82A}">
                    <a16:rowId xmlns:a16="http://schemas.microsoft.com/office/drawing/2014/main" val="2420814159"/>
                  </a:ext>
                </a:extLst>
              </a:tr>
              <a:tr h="410723">
                <a:tc>
                  <a:txBody>
                    <a:bodyPr/>
                    <a:lstStyle/>
                    <a:p>
                      <a:r>
                        <a:rPr lang="en-US" sz="1300" b="1" dirty="0">
                          <a:solidFill>
                            <a:schemeClr val="bg1"/>
                          </a:solidFill>
                        </a:rPr>
                        <a:t>Architecture</a:t>
                      </a:r>
                    </a:p>
                  </a:txBody>
                  <a:tcPr marL="72009" marR="72009" marT="36005" marB="36005" anchor="ctr">
                    <a:solidFill>
                      <a:schemeClr val="tx2"/>
                    </a:solidFill>
                  </a:tcPr>
                </a:tc>
                <a:tc>
                  <a:txBody>
                    <a:bodyPr/>
                    <a:lstStyle/>
                    <a:p>
                      <a:pPr algn="ctr"/>
                      <a:r>
                        <a:rPr lang="en-US" sz="1300" dirty="0"/>
                        <a:t>$56,000</a:t>
                      </a:r>
                    </a:p>
                  </a:txBody>
                  <a:tcPr marL="72009" marR="72009" marT="36005" marB="36005" anchor="ctr">
                    <a:solidFill>
                      <a:schemeClr val="bg1">
                        <a:lumMod val="95000"/>
                      </a:schemeClr>
                    </a:solidFill>
                  </a:tcPr>
                </a:tc>
                <a:tc>
                  <a:txBody>
                    <a:bodyPr/>
                    <a:lstStyle/>
                    <a:p>
                      <a:pPr algn="ctr"/>
                      <a:r>
                        <a:rPr lang="en-US" sz="1300" dirty="0"/>
                        <a:t>100%</a:t>
                      </a:r>
                    </a:p>
                  </a:txBody>
                  <a:tcPr marL="72009" marR="72009" marT="36005" marB="36005" anchor="ctr">
                    <a:solidFill>
                      <a:schemeClr val="bg1">
                        <a:lumMod val="95000"/>
                      </a:schemeClr>
                    </a:solidFill>
                  </a:tcPr>
                </a:tc>
                <a:tc>
                  <a:txBody>
                    <a:bodyPr/>
                    <a:lstStyle/>
                    <a:p>
                      <a:pPr algn="ctr"/>
                      <a:r>
                        <a:rPr lang="en-US" sz="1300" dirty="0"/>
                        <a:t>0%</a:t>
                      </a:r>
                    </a:p>
                  </a:txBody>
                  <a:tcPr marL="72009" marR="72009" marT="36005" marB="36005" anchor="ctr">
                    <a:solidFill>
                      <a:schemeClr val="bg1">
                        <a:lumMod val="95000"/>
                      </a:schemeClr>
                    </a:solidFill>
                  </a:tcPr>
                </a:tc>
                <a:tc>
                  <a:txBody>
                    <a:bodyPr/>
                    <a:lstStyle/>
                    <a:p>
                      <a:pPr algn="ctr"/>
                      <a:r>
                        <a:rPr lang="en-US" sz="1300" dirty="0"/>
                        <a:t>0%</a:t>
                      </a:r>
                    </a:p>
                  </a:txBody>
                  <a:tcPr marL="72009" marR="72009" marT="36005" marB="36005" anchor="ctr">
                    <a:solidFill>
                      <a:schemeClr val="bg1">
                        <a:lumMod val="95000"/>
                      </a:schemeClr>
                    </a:solidFill>
                  </a:tcPr>
                </a:tc>
                <a:tc>
                  <a:txBody>
                    <a:bodyPr/>
                    <a:lstStyle/>
                    <a:p>
                      <a:pPr algn="ctr"/>
                      <a:r>
                        <a:rPr lang="en-US" sz="1300" dirty="0"/>
                        <a:t>0%</a:t>
                      </a:r>
                    </a:p>
                  </a:txBody>
                  <a:tcPr marL="72009" marR="72009" marT="36005" marB="36005" anchor="ctr">
                    <a:solidFill>
                      <a:schemeClr val="bg1">
                        <a:lumMod val="95000"/>
                      </a:schemeClr>
                    </a:solidFill>
                  </a:tcPr>
                </a:tc>
                <a:tc>
                  <a:txBody>
                    <a:bodyPr/>
                    <a:lstStyle/>
                    <a:p>
                      <a:pPr algn="ctr"/>
                      <a:r>
                        <a:rPr lang="en-US" sz="1300" dirty="0"/>
                        <a:t>0%</a:t>
                      </a:r>
                    </a:p>
                  </a:txBody>
                  <a:tcPr marL="72009" marR="72009" marT="36005" marB="36005" anchor="ctr">
                    <a:solidFill>
                      <a:schemeClr val="bg1">
                        <a:lumMod val="95000"/>
                      </a:schemeClr>
                    </a:solidFill>
                  </a:tcPr>
                </a:tc>
                <a:tc>
                  <a:txBody>
                    <a:bodyPr/>
                    <a:lstStyle/>
                    <a:p>
                      <a:pPr algn="ctr"/>
                      <a:r>
                        <a:rPr lang="en-US" sz="1300" dirty="0"/>
                        <a:t>0%</a:t>
                      </a:r>
                    </a:p>
                  </a:txBody>
                  <a:tcPr marL="72009" marR="72009" marT="36005" marB="36005" anchor="ctr">
                    <a:solidFill>
                      <a:schemeClr val="bg1">
                        <a:lumMod val="95000"/>
                      </a:schemeClr>
                    </a:solidFill>
                  </a:tcPr>
                </a:tc>
                <a:extLst>
                  <a:ext uri="{0D108BD9-81ED-4DB2-BD59-A6C34878D82A}">
                    <a16:rowId xmlns:a16="http://schemas.microsoft.com/office/drawing/2014/main" val="2154820719"/>
                  </a:ext>
                </a:extLst>
              </a:tr>
              <a:tr h="410723">
                <a:tc>
                  <a:txBody>
                    <a:bodyPr/>
                    <a:lstStyle/>
                    <a:p>
                      <a:r>
                        <a:rPr lang="en-US" sz="1300" b="1" dirty="0">
                          <a:solidFill>
                            <a:schemeClr val="bg1"/>
                          </a:solidFill>
                        </a:rPr>
                        <a:t>Arts &amp; Letters</a:t>
                      </a:r>
                    </a:p>
                  </a:txBody>
                  <a:tcPr marL="72009" marR="72009" marT="36005" marB="36005" anchor="ctr">
                    <a:solidFill>
                      <a:schemeClr val="tx2"/>
                    </a:solidFill>
                  </a:tcPr>
                </a:tc>
                <a:tc>
                  <a:txBody>
                    <a:bodyPr/>
                    <a:lstStyle/>
                    <a:p>
                      <a:pPr algn="ctr"/>
                      <a:r>
                        <a:rPr lang="en-US" sz="1300" dirty="0"/>
                        <a:t>$55,000</a:t>
                      </a:r>
                    </a:p>
                  </a:txBody>
                  <a:tcPr marL="72009" marR="72009" marT="36005" marB="36005" anchor="ctr">
                    <a:solidFill>
                      <a:schemeClr val="bg1">
                        <a:lumMod val="85000"/>
                      </a:schemeClr>
                    </a:solidFill>
                  </a:tcPr>
                </a:tc>
                <a:tc>
                  <a:txBody>
                    <a:bodyPr/>
                    <a:lstStyle/>
                    <a:p>
                      <a:pPr algn="ctr"/>
                      <a:r>
                        <a:rPr lang="en-US" sz="1300" dirty="0"/>
                        <a:t>49%</a:t>
                      </a:r>
                    </a:p>
                  </a:txBody>
                  <a:tcPr marL="72009" marR="72009" marT="36005" marB="36005" anchor="ctr">
                    <a:solidFill>
                      <a:schemeClr val="bg1">
                        <a:lumMod val="85000"/>
                      </a:schemeClr>
                    </a:solidFill>
                  </a:tcPr>
                </a:tc>
                <a:tc>
                  <a:txBody>
                    <a:bodyPr/>
                    <a:lstStyle/>
                    <a:p>
                      <a:pPr algn="ctr"/>
                      <a:r>
                        <a:rPr lang="en-US" sz="1300" dirty="0"/>
                        <a:t>27%</a:t>
                      </a:r>
                    </a:p>
                  </a:txBody>
                  <a:tcPr marL="72009" marR="72009" marT="36005" marB="36005" anchor="ctr">
                    <a:solidFill>
                      <a:schemeClr val="bg1">
                        <a:lumMod val="85000"/>
                      </a:schemeClr>
                    </a:solidFill>
                  </a:tcPr>
                </a:tc>
                <a:tc>
                  <a:txBody>
                    <a:bodyPr/>
                    <a:lstStyle/>
                    <a:p>
                      <a:pPr algn="ctr"/>
                      <a:r>
                        <a:rPr lang="en-US" sz="1300" dirty="0"/>
                        <a:t>13%</a:t>
                      </a:r>
                    </a:p>
                  </a:txBody>
                  <a:tcPr marL="72009" marR="72009" marT="36005" marB="36005" anchor="ctr">
                    <a:solidFill>
                      <a:schemeClr val="bg1">
                        <a:lumMod val="85000"/>
                      </a:schemeClr>
                    </a:solidFill>
                  </a:tcPr>
                </a:tc>
                <a:tc>
                  <a:txBody>
                    <a:bodyPr/>
                    <a:lstStyle/>
                    <a:p>
                      <a:pPr algn="ctr"/>
                      <a:r>
                        <a:rPr lang="en-US" sz="1300" dirty="0"/>
                        <a:t>2%</a:t>
                      </a:r>
                    </a:p>
                  </a:txBody>
                  <a:tcPr marL="72009" marR="72009" marT="36005" marB="36005" anchor="ctr">
                    <a:solidFill>
                      <a:schemeClr val="bg1">
                        <a:lumMod val="85000"/>
                      </a:schemeClr>
                    </a:solidFill>
                  </a:tcPr>
                </a:tc>
                <a:tc>
                  <a:txBody>
                    <a:bodyPr/>
                    <a:lstStyle/>
                    <a:p>
                      <a:pPr algn="ctr"/>
                      <a:r>
                        <a:rPr lang="en-US" sz="1300" dirty="0"/>
                        <a:t>3%</a:t>
                      </a:r>
                    </a:p>
                  </a:txBody>
                  <a:tcPr marL="72009" marR="72009" marT="36005" marB="36005" anchor="ctr">
                    <a:solidFill>
                      <a:schemeClr val="bg1">
                        <a:lumMod val="85000"/>
                      </a:schemeClr>
                    </a:solidFill>
                  </a:tcPr>
                </a:tc>
                <a:tc>
                  <a:txBody>
                    <a:bodyPr/>
                    <a:lstStyle/>
                    <a:p>
                      <a:pPr algn="ctr"/>
                      <a:r>
                        <a:rPr lang="en-US" sz="1300" dirty="0"/>
                        <a:t>6%</a:t>
                      </a:r>
                    </a:p>
                  </a:txBody>
                  <a:tcPr marL="72009" marR="72009" marT="36005" marB="36005" anchor="ctr">
                    <a:solidFill>
                      <a:schemeClr val="bg1">
                        <a:lumMod val="85000"/>
                      </a:schemeClr>
                    </a:solidFill>
                  </a:tcPr>
                </a:tc>
                <a:extLst>
                  <a:ext uri="{0D108BD9-81ED-4DB2-BD59-A6C34878D82A}">
                    <a16:rowId xmlns:a16="http://schemas.microsoft.com/office/drawing/2014/main" val="2137819174"/>
                  </a:ext>
                </a:extLst>
              </a:tr>
              <a:tr h="410723">
                <a:tc>
                  <a:txBody>
                    <a:bodyPr/>
                    <a:lstStyle/>
                    <a:p>
                      <a:r>
                        <a:rPr lang="en-US" sz="1300" b="1" dirty="0">
                          <a:solidFill>
                            <a:schemeClr val="bg1"/>
                          </a:solidFill>
                        </a:rPr>
                        <a:t>Business</a:t>
                      </a:r>
                    </a:p>
                  </a:txBody>
                  <a:tcPr marL="72009" marR="72009" marT="36005" marB="36005" anchor="ctr">
                    <a:solidFill>
                      <a:schemeClr val="tx2"/>
                    </a:solidFill>
                  </a:tcPr>
                </a:tc>
                <a:tc>
                  <a:txBody>
                    <a:bodyPr/>
                    <a:lstStyle/>
                    <a:p>
                      <a:pPr algn="ctr"/>
                      <a:r>
                        <a:rPr lang="en-US" sz="1300" dirty="0"/>
                        <a:t>$70,600</a:t>
                      </a:r>
                    </a:p>
                  </a:txBody>
                  <a:tcPr marL="72009" marR="72009" marT="36005" marB="36005" anchor="ctr">
                    <a:solidFill>
                      <a:schemeClr val="bg1">
                        <a:lumMod val="95000"/>
                      </a:schemeClr>
                    </a:solidFill>
                  </a:tcPr>
                </a:tc>
                <a:tc>
                  <a:txBody>
                    <a:bodyPr/>
                    <a:lstStyle/>
                    <a:p>
                      <a:pPr algn="ctr"/>
                      <a:r>
                        <a:rPr lang="en-US" sz="1300" dirty="0"/>
                        <a:t>87%</a:t>
                      </a:r>
                    </a:p>
                  </a:txBody>
                  <a:tcPr marL="72009" marR="72009" marT="36005" marB="36005" anchor="ctr">
                    <a:solidFill>
                      <a:schemeClr val="bg1">
                        <a:lumMod val="95000"/>
                      </a:schemeClr>
                    </a:solidFill>
                  </a:tcPr>
                </a:tc>
                <a:tc>
                  <a:txBody>
                    <a:bodyPr/>
                    <a:lstStyle/>
                    <a:p>
                      <a:pPr algn="ctr"/>
                      <a:r>
                        <a:rPr lang="en-US" sz="1300" dirty="0"/>
                        <a:t>9%</a:t>
                      </a:r>
                    </a:p>
                  </a:txBody>
                  <a:tcPr marL="72009" marR="72009" marT="36005" marB="36005" anchor="ctr">
                    <a:solidFill>
                      <a:schemeClr val="bg1">
                        <a:lumMod val="95000"/>
                      </a:schemeClr>
                    </a:solidFill>
                  </a:tcPr>
                </a:tc>
                <a:tc>
                  <a:txBody>
                    <a:bodyPr/>
                    <a:lstStyle/>
                    <a:p>
                      <a:pPr algn="ctr"/>
                      <a:r>
                        <a:rPr lang="en-US" sz="1300" dirty="0"/>
                        <a:t>1%</a:t>
                      </a:r>
                    </a:p>
                  </a:txBody>
                  <a:tcPr marL="72009" marR="72009" marT="36005" marB="36005" anchor="ctr">
                    <a:solidFill>
                      <a:schemeClr val="bg1">
                        <a:lumMod val="95000"/>
                      </a:schemeClr>
                    </a:solidFill>
                  </a:tcPr>
                </a:tc>
                <a:tc>
                  <a:txBody>
                    <a:bodyPr/>
                    <a:lstStyle/>
                    <a:p>
                      <a:pPr algn="ctr"/>
                      <a:r>
                        <a:rPr lang="en-US" sz="1300" dirty="0"/>
                        <a:t>0%</a:t>
                      </a:r>
                    </a:p>
                  </a:txBody>
                  <a:tcPr marL="72009" marR="72009" marT="36005" marB="36005" anchor="ctr">
                    <a:solidFill>
                      <a:schemeClr val="bg1">
                        <a:lumMod val="95000"/>
                      </a:schemeClr>
                    </a:solidFill>
                  </a:tcPr>
                </a:tc>
                <a:tc>
                  <a:txBody>
                    <a:bodyPr/>
                    <a:lstStyle/>
                    <a:p>
                      <a:pPr algn="ctr"/>
                      <a:r>
                        <a:rPr lang="en-US" sz="1300" dirty="0"/>
                        <a:t>2%</a:t>
                      </a:r>
                    </a:p>
                  </a:txBody>
                  <a:tcPr marL="72009" marR="72009" marT="36005" marB="36005" anchor="ctr">
                    <a:solidFill>
                      <a:schemeClr val="bg1">
                        <a:lumMod val="95000"/>
                      </a:schemeClr>
                    </a:solidFill>
                  </a:tcPr>
                </a:tc>
                <a:tc>
                  <a:txBody>
                    <a:bodyPr/>
                    <a:lstStyle/>
                    <a:p>
                      <a:pPr algn="ctr"/>
                      <a:r>
                        <a:rPr lang="en-US" sz="1300"/>
                        <a:t>1%</a:t>
                      </a:r>
                      <a:endParaRPr lang="en-US" sz="1300" dirty="0"/>
                    </a:p>
                  </a:txBody>
                  <a:tcPr marL="72009" marR="72009" marT="36005" marB="36005" anchor="ctr">
                    <a:solidFill>
                      <a:schemeClr val="bg1">
                        <a:lumMod val="95000"/>
                      </a:schemeClr>
                    </a:solidFill>
                  </a:tcPr>
                </a:tc>
                <a:extLst>
                  <a:ext uri="{0D108BD9-81ED-4DB2-BD59-A6C34878D82A}">
                    <a16:rowId xmlns:a16="http://schemas.microsoft.com/office/drawing/2014/main" val="2764662610"/>
                  </a:ext>
                </a:extLst>
              </a:tr>
              <a:tr h="410723">
                <a:tc>
                  <a:txBody>
                    <a:bodyPr/>
                    <a:lstStyle/>
                    <a:p>
                      <a:r>
                        <a:rPr lang="en-US" sz="1300" b="1" dirty="0">
                          <a:solidFill>
                            <a:schemeClr val="bg1"/>
                          </a:solidFill>
                        </a:rPr>
                        <a:t>Engineering</a:t>
                      </a:r>
                    </a:p>
                  </a:txBody>
                  <a:tcPr marL="72009" marR="72009" marT="36005" marB="36005" anchor="ctr">
                    <a:solidFill>
                      <a:schemeClr val="tx2"/>
                    </a:solidFill>
                  </a:tcPr>
                </a:tc>
                <a:tc>
                  <a:txBody>
                    <a:bodyPr/>
                    <a:lstStyle/>
                    <a:p>
                      <a:pPr algn="ctr"/>
                      <a:r>
                        <a:rPr lang="en-US" sz="1300" dirty="0"/>
                        <a:t>$72,000</a:t>
                      </a:r>
                    </a:p>
                  </a:txBody>
                  <a:tcPr marL="72009" marR="72009" marT="36005" marB="36005" anchor="ctr">
                    <a:solidFill>
                      <a:schemeClr val="bg1">
                        <a:lumMod val="85000"/>
                      </a:schemeClr>
                    </a:solidFill>
                  </a:tcPr>
                </a:tc>
                <a:tc>
                  <a:txBody>
                    <a:bodyPr/>
                    <a:lstStyle/>
                    <a:p>
                      <a:pPr algn="ctr"/>
                      <a:r>
                        <a:rPr lang="en-US" sz="1300" dirty="0"/>
                        <a:t>81%</a:t>
                      </a:r>
                    </a:p>
                  </a:txBody>
                  <a:tcPr marL="72009" marR="72009" marT="36005" marB="36005" anchor="ctr">
                    <a:solidFill>
                      <a:schemeClr val="bg1">
                        <a:lumMod val="85000"/>
                      </a:schemeClr>
                    </a:solidFill>
                  </a:tcPr>
                </a:tc>
                <a:tc>
                  <a:txBody>
                    <a:bodyPr/>
                    <a:lstStyle/>
                    <a:p>
                      <a:pPr algn="ctr"/>
                      <a:r>
                        <a:rPr lang="en-US" sz="1300" dirty="0"/>
                        <a:t>11%</a:t>
                      </a:r>
                    </a:p>
                  </a:txBody>
                  <a:tcPr marL="72009" marR="72009" marT="36005" marB="36005" anchor="ctr">
                    <a:solidFill>
                      <a:schemeClr val="bg1">
                        <a:lumMod val="85000"/>
                      </a:schemeClr>
                    </a:solidFill>
                  </a:tcPr>
                </a:tc>
                <a:tc>
                  <a:txBody>
                    <a:bodyPr/>
                    <a:lstStyle/>
                    <a:p>
                      <a:pPr algn="ctr"/>
                      <a:r>
                        <a:rPr lang="en-US" sz="1300" dirty="0"/>
                        <a:t>2%</a:t>
                      </a:r>
                    </a:p>
                  </a:txBody>
                  <a:tcPr marL="72009" marR="72009" marT="36005" marB="36005" anchor="ctr">
                    <a:solidFill>
                      <a:schemeClr val="bg1">
                        <a:lumMod val="85000"/>
                      </a:schemeClr>
                    </a:solidFill>
                  </a:tcPr>
                </a:tc>
                <a:tc>
                  <a:txBody>
                    <a:bodyPr/>
                    <a:lstStyle/>
                    <a:p>
                      <a:pPr algn="ctr"/>
                      <a:r>
                        <a:rPr lang="en-US" sz="1300" dirty="0"/>
                        <a:t>3%</a:t>
                      </a:r>
                    </a:p>
                  </a:txBody>
                  <a:tcPr marL="72009" marR="72009" marT="36005" marB="36005" anchor="ctr">
                    <a:solidFill>
                      <a:schemeClr val="bg1">
                        <a:lumMod val="85000"/>
                      </a:schemeClr>
                    </a:solidFill>
                  </a:tcPr>
                </a:tc>
                <a:tc>
                  <a:txBody>
                    <a:bodyPr/>
                    <a:lstStyle/>
                    <a:p>
                      <a:pPr algn="ctr"/>
                      <a:r>
                        <a:rPr lang="en-US" sz="1300" dirty="0"/>
                        <a:t>2%</a:t>
                      </a:r>
                    </a:p>
                  </a:txBody>
                  <a:tcPr marL="72009" marR="72009" marT="36005" marB="36005" anchor="ctr">
                    <a:solidFill>
                      <a:schemeClr val="bg1">
                        <a:lumMod val="85000"/>
                      </a:schemeClr>
                    </a:solidFill>
                  </a:tcPr>
                </a:tc>
                <a:tc>
                  <a:txBody>
                    <a:bodyPr/>
                    <a:lstStyle/>
                    <a:p>
                      <a:pPr algn="ctr"/>
                      <a:r>
                        <a:rPr lang="en-US" sz="1300" dirty="0"/>
                        <a:t>1%</a:t>
                      </a:r>
                    </a:p>
                  </a:txBody>
                  <a:tcPr marL="72009" marR="72009" marT="36005" marB="36005" anchor="ctr">
                    <a:solidFill>
                      <a:schemeClr val="bg1">
                        <a:lumMod val="85000"/>
                      </a:schemeClr>
                    </a:solidFill>
                  </a:tcPr>
                </a:tc>
                <a:extLst>
                  <a:ext uri="{0D108BD9-81ED-4DB2-BD59-A6C34878D82A}">
                    <a16:rowId xmlns:a16="http://schemas.microsoft.com/office/drawing/2014/main" val="1085752032"/>
                  </a:ext>
                </a:extLst>
              </a:tr>
              <a:tr h="410723">
                <a:tc>
                  <a:txBody>
                    <a:bodyPr/>
                    <a:lstStyle/>
                    <a:p>
                      <a:r>
                        <a:rPr lang="en-US" sz="1300" b="1" dirty="0">
                          <a:solidFill>
                            <a:schemeClr val="bg1"/>
                          </a:solidFill>
                        </a:rPr>
                        <a:t>Science</a:t>
                      </a:r>
                    </a:p>
                  </a:txBody>
                  <a:tcPr marL="72009" marR="72009" marT="36005" marB="36005" anchor="ctr">
                    <a:solidFill>
                      <a:schemeClr val="tx2"/>
                    </a:solidFill>
                  </a:tcPr>
                </a:tc>
                <a:tc>
                  <a:txBody>
                    <a:bodyPr/>
                    <a:lstStyle/>
                    <a:p>
                      <a:pPr algn="ctr"/>
                      <a:r>
                        <a:rPr lang="en-US" sz="1300" dirty="0"/>
                        <a:t>$60,000</a:t>
                      </a:r>
                    </a:p>
                  </a:txBody>
                  <a:tcPr marL="72009" marR="72009" marT="36005" marB="36005" anchor="ctr">
                    <a:solidFill>
                      <a:schemeClr val="bg1">
                        <a:lumMod val="95000"/>
                      </a:schemeClr>
                    </a:solidFill>
                  </a:tcPr>
                </a:tc>
                <a:tc>
                  <a:txBody>
                    <a:bodyPr/>
                    <a:lstStyle/>
                    <a:p>
                      <a:pPr algn="ctr"/>
                      <a:r>
                        <a:rPr lang="en-US" sz="1300" dirty="0"/>
                        <a:t>40%</a:t>
                      </a:r>
                    </a:p>
                  </a:txBody>
                  <a:tcPr marL="72009" marR="72009" marT="36005" marB="36005" anchor="ctr">
                    <a:solidFill>
                      <a:schemeClr val="bg1">
                        <a:lumMod val="95000"/>
                      </a:schemeClr>
                    </a:solidFill>
                  </a:tcPr>
                </a:tc>
                <a:tc>
                  <a:txBody>
                    <a:bodyPr/>
                    <a:lstStyle/>
                    <a:p>
                      <a:pPr algn="ctr"/>
                      <a:r>
                        <a:rPr lang="en-US" sz="1300" dirty="0"/>
                        <a:t>40%</a:t>
                      </a:r>
                    </a:p>
                  </a:txBody>
                  <a:tcPr marL="72009" marR="72009" marT="36005" marB="36005" anchor="ctr">
                    <a:solidFill>
                      <a:schemeClr val="bg1">
                        <a:lumMod val="95000"/>
                      </a:schemeClr>
                    </a:solidFill>
                  </a:tcPr>
                </a:tc>
                <a:tc>
                  <a:txBody>
                    <a:bodyPr/>
                    <a:lstStyle/>
                    <a:p>
                      <a:pPr algn="ctr"/>
                      <a:r>
                        <a:rPr lang="en-US" sz="1300" dirty="0"/>
                        <a:t>12%</a:t>
                      </a:r>
                    </a:p>
                  </a:txBody>
                  <a:tcPr marL="72009" marR="72009" marT="36005" marB="36005" anchor="ctr">
                    <a:solidFill>
                      <a:schemeClr val="bg1">
                        <a:lumMod val="95000"/>
                      </a:schemeClr>
                    </a:solidFill>
                  </a:tcPr>
                </a:tc>
                <a:tc>
                  <a:txBody>
                    <a:bodyPr/>
                    <a:lstStyle/>
                    <a:p>
                      <a:pPr algn="ctr"/>
                      <a:r>
                        <a:rPr lang="en-US" sz="1300" dirty="0"/>
                        <a:t>2%</a:t>
                      </a:r>
                    </a:p>
                  </a:txBody>
                  <a:tcPr marL="72009" marR="72009" marT="36005" marB="36005" anchor="ctr">
                    <a:solidFill>
                      <a:schemeClr val="bg1">
                        <a:lumMod val="95000"/>
                      </a:schemeClr>
                    </a:solidFill>
                  </a:tcPr>
                </a:tc>
                <a:tc>
                  <a:txBody>
                    <a:bodyPr/>
                    <a:lstStyle/>
                    <a:p>
                      <a:pPr algn="ctr"/>
                      <a:r>
                        <a:rPr lang="en-US" sz="1300" dirty="0"/>
                        <a:t>1%</a:t>
                      </a:r>
                    </a:p>
                  </a:txBody>
                  <a:tcPr marL="72009" marR="72009" marT="36005" marB="36005" anchor="ctr">
                    <a:solidFill>
                      <a:schemeClr val="bg1">
                        <a:lumMod val="95000"/>
                      </a:schemeClr>
                    </a:solidFill>
                  </a:tcPr>
                </a:tc>
                <a:tc>
                  <a:txBody>
                    <a:bodyPr/>
                    <a:lstStyle/>
                    <a:p>
                      <a:pPr algn="ctr"/>
                      <a:r>
                        <a:rPr lang="en-US" sz="1300" dirty="0"/>
                        <a:t>5%</a:t>
                      </a:r>
                    </a:p>
                  </a:txBody>
                  <a:tcPr marL="72009" marR="72009" marT="36005" marB="36005" anchor="ctr">
                    <a:solidFill>
                      <a:schemeClr val="bg1">
                        <a:lumMod val="95000"/>
                      </a:schemeClr>
                    </a:solidFill>
                  </a:tcPr>
                </a:tc>
                <a:extLst>
                  <a:ext uri="{0D108BD9-81ED-4DB2-BD59-A6C34878D82A}">
                    <a16:rowId xmlns:a16="http://schemas.microsoft.com/office/drawing/2014/main" val="122923999"/>
                  </a:ext>
                </a:extLst>
              </a:tr>
            </a:tbl>
          </a:graphicData>
        </a:graphic>
      </p:graphicFrame>
    </p:spTree>
    <p:extLst>
      <p:ext uri="{BB962C8B-B14F-4D97-AF65-F5344CB8AC3E}">
        <p14:creationId xmlns:p14="http://schemas.microsoft.com/office/powerpoint/2010/main" val="171238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12"/>
          <p:cNvSpPr txBox="1">
            <a:spLocks/>
          </p:cNvSpPr>
          <p:nvPr/>
        </p:nvSpPr>
        <p:spPr>
          <a:xfrm>
            <a:off x="660092" y="3651001"/>
            <a:ext cx="7083828" cy="2261306"/>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chemeClr val="bg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lnSpc>
                <a:spcPct val="100000"/>
              </a:lnSpc>
              <a:spcBef>
                <a:spcPts val="1050"/>
              </a:spcBef>
            </a:pPr>
            <a:r>
              <a:rPr lang="en-US" sz="2625" dirty="0">
                <a:solidFill>
                  <a:prstClr val="white"/>
                </a:solidFill>
                <a:latin typeface="Georgia" charset="0"/>
                <a:ea typeface="Georgia" charset="0"/>
                <a:cs typeface="Georgia" charset="0"/>
              </a:rPr>
              <a:t>Body copy here. Georgia regular. This is just placement text. This box can also be used to place objects, instead text. Examples of objects include graphs, tables, images, film, or charts.</a:t>
            </a:r>
          </a:p>
        </p:txBody>
      </p:sp>
      <p:sp>
        <p:nvSpPr>
          <p:cNvPr id="40" name="Title 1"/>
          <p:cNvSpPr txBox="1">
            <a:spLocks/>
          </p:cNvSpPr>
          <p:nvPr/>
        </p:nvSpPr>
        <p:spPr>
          <a:xfrm>
            <a:off x="660084" y="1240341"/>
            <a:ext cx="7629053" cy="746244"/>
          </a:xfrm>
          <a:prstGeom prst="rect">
            <a:avLst/>
          </a:prstGeom>
        </p:spPr>
        <p:txBody>
          <a:bodyPr vert="horz" lIns="96012" tIns="48006" rIns="96012" bIns="48006" rtlCol="0" anchor="t" anchorCtr="0">
            <a:noAutofit/>
          </a:bodyPr>
          <a:lstStyle>
            <a:lvl1pPr algn="ctr" defTabSz="914400" rtl="0" eaLnBrk="1" latinLnBrk="0" hangingPunct="1">
              <a:lnSpc>
                <a:spcPct val="90000"/>
              </a:lnSpc>
              <a:spcBef>
                <a:spcPct val="0"/>
              </a:spcBef>
              <a:buNone/>
              <a:defRPr sz="3200" b="0" i="0" kern="1200" baseline="0">
                <a:solidFill>
                  <a:schemeClr val="tx1"/>
                </a:solidFill>
                <a:latin typeface="Arial" charset="0"/>
                <a:ea typeface="Arial" charset="0"/>
                <a:cs typeface="Arial" charset="0"/>
              </a:defRPr>
            </a:lvl1pPr>
          </a:lstStyle>
          <a:p>
            <a:pPr algn="l" defTabSz="960120" fontAlgn="auto">
              <a:spcAft>
                <a:spcPts val="0"/>
              </a:spcAft>
            </a:pPr>
            <a:r>
              <a:rPr lang="en-US" sz="2520" b="1" dirty="0">
                <a:solidFill>
                  <a:schemeClr val="accent3"/>
                </a:solidFill>
              </a:rPr>
              <a:t>WHAT DOES IT MEAN TO MEET NEED?</a:t>
            </a:r>
          </a:p>
        </p:txBody>
      </p:sp>
      <p:sp>
        <p:nvSpPr>
          <p:cNvPr id="42" name="Slide Number Placeholder 5"/>
          <p:cNvSpPr>
            <a:spLocks noGrp="1"/>
          </p:cNvSpPr>
          <p:nvPr>
            <p:ph type="sldNum" sz="quarter" idx="12"/>
          </p:nvPr>
        </p:nvSpPr>
        <p:spPr>
          <a:xfrm>
            <a:off x="6780848" y="6731319"/>
            <a:ext cx="2160270" cy="383381"/>
          </a:xfrm>
          <a:prstGeom prst="rect">
            <a:avLst/>
          </a:prstGeom>
        </p:spPr>
        <p:txBody>
          <a:bodyPr/>
          <a:lstStyle>
            <a:lvl1pPr>
              <a:defRPr>
                <a:solidFill>
                  <a:schemeClr val="accent2"/>
                </a:solidFill>
              </a:defRPr>
            </a:lvl1pPr>
          </a:lstStyle>
          <a:p>
            <a:pPr algn="l" defTabSz="960120" fontAlgn="auto">
              <a:spcBef>
                <a:spcPts val="0"/>
              </a:spcBef>
              <a:spcAft>
                <a:spcPts val="0"/>
              </a:spcAft>
            </a:pPr>
            <a:fld id="{8F3008C0-FE18-4466-8594-3CEB1E8D9CB3}" type="slidenum">
              <a:rPr lang="en-US">
                <a:solidFill>
                  <a:srgbClr val="ED7D31"/>
                </a:solidFill>
                <a:latin typeface="Calibri"/>
              </a:rPr>
              <a:pPr algn="l" defTabSz="960120" fontAlgn="auto">
                <a:spcBef>
                  <a:spcPts val="0"/>
                </a:spcBef>
                <a:spcAft>
                  <a:spcPts val="0"/>
                </a:spcAft>
              </a:pPr>
              <a:t>3</a:t>
            </a:fld>
            <a:endParaRPr lang="en-US" dirty="0">
              <a:solidFill>
                <a:srgbClr val="ED7D31"/>
              </a:solidFill>
              <a:latin typeface="Calibri"/>
            </a:endParaRPr>
          </a:p>
        </p:txBody>
      </p:sp>
      <p:pic>
        <p:nvPicPr>
          <p:cNvPr id="45" name="Picture 44"/>
          <p:cNvPicPr>
            <a:picLocks noChangeAspect="1"/>
          </p:cNvPicPr>
          <p:nvPr/>
        </p:nvPicPr>
        <p:blipFill rotWithShape="1">
          <a:blip r:embed="rId3" cstate="print">
            <a:extLst>
              <a:ext uri="{28A0092B-C50C-407E-A947-70E740481C1C}">
                <a14:useLocalDpi xmlns:a14="http://schemas.microsoft.com/office/drawing/2010/main" val="0"/>
              </a:ext>
            </a:extLst>
          </a:blip>
          <a:srcRect b="86687"/>
          <a:stretch/>
        </p:blipFill>
        <p:spPr>
          <a:xfrm>
            <a:off x="0" y="6342326"/>
            <a:ext cx="9601200" cy="915724"/>
          </a:xfrm>
          <a:prstGeom prst="rect">
            <a:avLst/>
          </a:prstGeom>
        </p:spPr>
      </p:pic>
      <p:sp>
        <p:nvSpPr>
          <p:cNvPr id="11" name="Text Placeholder 9"/>
          <p:cNvSpPr>
            <a:spLocks noGrp="1"/>
          </p:cNvSpPr>
          <p:nvPr/>
        </p:nvSpPr>
        <p:spPr>
          <a:xfrm>
            <a:off x="660091" y="1761850"/>
            <a:ext cx="3565487" cy="980783"/>
          </a:xfrm>
          <a:prstGeom prst="rect">
            <a:avLst/>
          </a:prstGeom>
        </p:spPr>
        <p:txBody>
          <a:bodyPr vert="horz" lIns="101476" tIns="50738" rIns="101476" bIns="50738" rtlCol="0" anchor="b">
            <a:normAutofit fontScale="32500" lnSpcReduction="20000"/>
          </a:bodyPr>
          <a:lstStyle>
            <a:lvl1pPr marL="0" indent="0" algn="l" defTabSz="483219" rtl="0" eaLnBrk="1" latinLnBrk="0" hangingPunct="1">
              <a:spcBef>
                <a:spcPct val="20000"/>
              </a:spcBef>
              <a:buFont typeface="Arial"/>
              <a:buNone/>
              <a:defRPr sz="2500" b="1" i="0" kern="1200">
                <a:solidFill>
                  <a:schemeClr val="tx1"/>
                </a:solidFill>
                <a:latin typeface="GalaxiePolaris-Medium"/>
                <a:ea typeface="+mn-ea"/>
                <a:cs typeface="GalaxiePolaris-Medium"/>
              </a:defRPr>
            </a:lvl1pPr>
            <a:lvl2pPr marL="483219" indent="0" algn="l" defTabSz="483219" rtl="0" eaLnBrk="1" latinLnBrk="0" hangingPunct="1">
              <a:spcBef>
                <a:spcPct val="20000"/>
              </a:spcBef>
              <a:buFont typeface="Arial"/>
              <a:buNone/>
              <a:defRPr sz="2100" b="1" i="0" kern="1200">
                <a:solidFill>
                  <a:schemeClr val="tx1"/>
                </a:solidFill>
                <a:latin typeface="GalaxiePolaris-Medium"/>
                <a:ea typeface="+mn-ea"/>
                <a:cs typeface="GalaxiePolaris-Medium"/>
              </a:defRPr>
            </a:lvl2pPr>
            <a:lvl3pPr marL="966440" indent="0" algn="l" defTabSz="483219" rtl="0" eaLnBrk="1" latinLnBrk="0" hangingPunct="1">
              <a:spcBef>
                <a:spcPct val="20000"/>
              </a:spcBef>
              <a:buFont typeface="Arial"/>
              <a:buNone/>
              <a:defRPr sz="1900" b="1" i="0" kern="1200">
                <a:solidFill>
                  <a:schemeClr val="tx1"/>
                </a:solidFill>
                <a:latin typeface="GalaxiePolaris-Medium"/>
                <a:ea typeface="+mn-ea"/>
                <a:cs typeface="GalaxiePolaris-Medium"/>
              </a:defRPr>
            </a:lvl3pPr>
            <a:lvl4pPr marL="1449658" indent="0" algn="l" defTabSz="483219" rtl="0" eaLnBrk="1" latinLnBrk="0" hangingPunct="1">
              <a:spcBef>
                <a:spcPct val="20000"/>
              </a:spcBef>
              <a:buFont typeface="Arial"/>
              <a:buNone/>
              <a:defRPr sz="1700" b="1" i="0" kern="1200">
                <a:solidFill>
                  <a:schemeClr val="tx1"/>
                </a:solidFill>
                <a:latin typeface="GalaxiePolaris-Medium"/>
                <a:ea typeface="+mn-ea"/>
                <a:cs typeface="GalaxiePolaris-Medium"/>
              </a:defRPr>
            </a:lvl4pPr>
            <a:lvl5pPr marL="1932880" indent="0" algn="l" defTabSz="483219" rtl="0" eaLnBrk="1" latinLnBrk="0" hangingPunct="1">
              <a:spcBef>
                <a:spcPct val="20000"/>
              </a:spcBef>
              <a:buFont typeface="Arial"/>
              <a:buNone/>
              <a:defRPr sz="1700" b="1" i="0" kern="1200">
                <a:solidFill>
                  <a:schemeClr val="tx1"/>
                </a:solidFill>
                <a:latin typeface="GalaxiePolaris-Medium"/>
                <a:ea typeface="+mn-ea"/>
                <a:cs typeface="GalaxiePolaris-Medium"/>
              </a:defRPr>
            </a:lvl5pPr>
            <a:lvl6pPr marL="2416100" indent="0" algn="l" defTabSz="483219" rtl="0" eaLnBrk="1" latinLnBrk="0" hangingPunct="1">
              <a:spcBef>
                <a:spcPct val="20000"/>
              </a:spcBef>
              <a:buFont typeface="Arial"/>
              <a:buNone/>
              <a:defRPr sz="1700" b="1" kern="1200">
                <a:solidFill>
                  <a:schemeClr val="tx1"/>
                </a:solidFill>
                <a:latin typeface="+mn-lt"/>
                <a:ea typeface="+mn-ea"/>
                <a:cs typeface="+mn-cs"/>
              </a:defRPr>
            </a:lvl6pPr>
            <a:lvl7pPr marL="2899321" indent="0" algn="l" defTabSz="483219" rtl="0" eaLnBrk="1" latinLnBrk="0" hangingPunct="1">
              <a:spcBef>
                <a:spcPct val="20000"/>
              </a:spcBef>
              <a:buFont typeface="Arial"/>
              <a:buNone/>
              <a:defRPr sz="1700" b="1" kern="1200">
                <a:solidFill>
                  <a:schemeClr val="tx1"/>
                </a:solidFill>
                <a:latin typeface="+mn-lt"/>
                <a:ea typeface="+mn-ea"/>
                <a:cs typeface="+mn-cs"/>
              </a:defRPr>
            </a:lvl7pPr>
            <a:lvl8pPr marL="3382540" indent="0" algn="l" defTabSz="483219" rtl="0" eaLnBrk="1" latinLnBrk="0" hangingPunct="1">
              <a:spcBef>
                <a:spcPct val="20000"/>
              </a:spcBef>
              <a:buFont typeface="Arial"/>
              <a:buNone/>
              <a:defRPr sz="1700" b="1" kern="1200">
                <a:solidFill>
                  <a:schemeClr val="tx1"/>
                </a:solidFill>
                <a:latin typeface="+mn-lt"/>
                <a:ea typeface="+mn-ea"/>
                <a:cs typeface="+mn-cs"/>
              </a:defRPr>
            </a:lvl8pPr>
            <a:lvl9pPr marL="3865760" indent="0" algn="l" defTabSz="483219" rtl="0" eaLnBrk="1" latinLnBrk="0" hangingPunct="1">
              <a:spcBef>
                <a:spcPct val="20000"/>
              </a:spcBef>
              <a:buFont typeface="Arial"/>
              <a:buNone/>
              <a:defRPr sz="1700" b="1" kern="1200">
                <a:solidFill>
                  <a:schemeClr val="tx1"/>
                </a:solidFill>
                <a:latin typeface="+mn-lt"/>
                <a:ea typeface="+mn-ea"/>
                <a:cs typeface="+mn-cs"/>
              </a:defRPr>
            </a:lvl9pPr>
          </a:lstStyle>
          <a:p>
            <a:pPr algn="ctr" defTabSz="507380" fontAlgn="auto">
              <a:spcAft>
                <a:spcPts val="0"/>
              </a:spcAft>
            </a:pPr>
            <a:r>
              <a:rPr lang="en-US" sz="4725" dirty="0">
                <a:solidFill>
                  <a:prstClr val="black"/>
                </a:solidFill>
                <a:latin typeface="Arial" panose="020B0604020202020204" pitchFamily="34" charset="0"/>
                <a:cs typeface="Arial" panose="020B0604020202020204" pitchFamily="34" charset="0"/>
              </a:rPr>
              <a:t>Notre Dame is one of fewer than 60 schools in the U.S. that accepts students based on academic record (need-blind) AND meets need</a:t>
            </a:r>
          </a:p>
          <a:p>
            <a:pPr defTabSz="507380" fontAlgn="auto">
              <a:spcAft>
                <a:spcPts val="0"/>
              </a:spcAft>
            </a:pPr>
            <a:endParaRPr lang="en-US" sz="2625" dirty="0">
              <a:solidFill>
                <a:prstClr val="black"/>
              </a:solidFill>
            </a:endParaRPr>
          </a:p>
        </p:txBody>
      </p:sp>
      <p:sp>
        <p:nvSpPr>
          <p:cNvPr id="13" name="Text Placeholder 8"/>
          <p:cNvSpPr>
            <a:spLocks noGrp="1"/>
          </p:cNvSpPr>
          <p:nvPr/>
        </p:nvSpPr>
        <p:spPr>
          <a:xfrm>
            <a:off x="4725140" y="1761849"/>
            <a:ext cx="3563997" cy="438127"/>
          </a:xfrm>
          <a:prstGeom prst="rect">
            <a:avLst/>
          </a:prstGeom>
        </p:spPr>
        <p:txBody>
          <a:bodyPr vert="horz" lIns="101476" tIns="50738" rIns="101476" bIns="50738" rtlCol="0" anchor="b">
            <a:normAutofit/>
          </a:bodyPr>
          <a:lstStyle>
            <a:lvl1pPr marL="0" indent="0" algn="l" defTabSz="483219" rtl="0" eaLnBrk="1" latinLnBrk="0" hangingPunct="1">
              <a:spcBef>
                <a:spcPct val="20000"/>
              </a:spcBef>
              <a:buFont typeface="Arial"/>
              <a:buNone/>
              <a:defRPr sz="2500" b="1" i="0" kern="1200">
                <a:solidFill>
                  <a:schemeClr val="tx1"/>
                </a:solidFill>
                <a:latin typeface="GalaxiePolaris-Medium"/>
                <a:ea typeface="+mn-ea"/>
                <a:cs typeface="GalaxiePolaris-Medium"/>
              </a:defRPr>
            </a:lvl1pPr>
            <a:lvl2pPr marL="483219" indent="0" algn="l" defTabSz="483219" rtl="0" eaLnBrk="1" latinLnBrk="0" hangingPunct="1">
              <a:spcBef>
                <a:spcPct val="20000"/>
              </a:spcBef>
              <a:buFont typeface="Arial"/>
              <a:buNone/>
              <a:defRPr sz="2100" b="1" i="0" kern="1200">
                <a:solidFill>
                  <a:schemeClr val="tx1"/>
                </a:solidFill>
                <a:latin typeface="GalaxiePolaris-Medium"/>
                <a:ea typeface="+mn-ea"/>
                <a:cs typeface="GalaxiePolaris-Medium"/>
              </a:defRPr>
            </a:lvl2pPr>
            <a:lvl3pPr marL="966440" indent="0" algn="l" defTabSz="483219" rtl="0" eaLnBrk="1" latinLnBrk="0" hangingPunct="1">
              <a:spcBef>
                <a:spcPct val="20000"/>
              </a:spcBef>
              <a:buFont typeface="Arial"/>
              <a:buNone/>
              <a:defRPr sz="1900" b="1" i="0" kern="1200">
                <a:solidFill>
                  <a:schemeClr val="tx1"/>
                </a:solidFill>
                <a:latin typeface="GalaxiePolaris-Medium"/>
                <a:ea typeface="+mn-ea"/>
                <a:cs typeface="GalaxiePolaris-Medium"/>
              </a:defRPr>
            </a:lvl3pPr>
            <a:lvl4pPr marL="1449658" indent="0" algn="l" defTabSz="483219" rtl="0" eaLnBrk="1" latinLnBrk="0" hangingPunct="1">
              <a:spcBef>
                <a:spcPct val="20000"/>
              </a:spcBef>
              <a:buFont typeface="Arial"/>
              <a:buNone/>
              <a:defRPr sz="1700" b="1" i="0" kern="1200">
                <a:solidFill>
                  <a:schemeClr val="tx1"/>
                </a:solidFill>
                <a:latin typeface="GalaxiePolaris-Medium"/>
                <a:ea typeface="+mn-ea"/>
                <a:cs typeface="GalaxiePolaris-Medium"/>
              </a:defRPr>
            </a:lvl4pPr>
            <a:lvl5pPr marL="1932880" indent="0" algn="l" defTabSz="483219" rtl="0" eaLnBrk="1" latinLnBrk="0" hangingPunct="1">
              <a:spcBef>
                <a:spcPct val="20000"/>
              </a:spcBef>
              <a:buFont typeface="Arial"/>
              <a:buNone/>
              <a:defRPr sz="1700" b="1" i="0" kern="1200">
                <a:solidFill>
                  <a:schemeClr val="tx1"/>
                </a:solidFill>
                <a:latin typeface="GalaxiePolaris-Medium"/>
                <a:ea typeface="+mn-ea"/>
                <a:cs typeface="GalaxiePolaris-Medium"/>
              </a:defRPr>
            </a:lvl5pPr>
            <a:lvl6pPr marL="2416100" indent="0" algn="l" defTabSz="483219" rtl="0" eaLnBrk="1" latinLnBrk="0" hangingPunct="1">
              <a:spcBef>
                <a:spcPct val="20000"/>
              </a:spcBef>
              <a:buFont typeface="Arial"/>
              <a:buNone/>
              <a:defRPr sz="1700" b="1" kern="1200">
                <a:solidFill>
                  <a:schemeClr val="tx1"/>
                </a:solidFill>
                <a:latin typeface="+mn-lt"/>
                <a:ea typeface="+mn-ea"/>
                <a:cs typeface="+mn-cs"/>
              </a:defRPr>
            </a:lvl6pPr>
            <a:lvl7pPr marL="2899321" indent="0" algn="l" defTabSz="483219" rtl="0" eaLnBrk="1" latinLnBrk="0" hangingPunct="1">
              <a:spcBef>
                <a:spcPct val="20000"/>
              </a:spcBef>
              <a:buFont typeface="Arial"/>
              <a:buNone/>
              <a:defRPr sz="1700" b="1" kern="1200">
                <a:solidFill>
                  <a:schemeClr val="tx1"/>
                </a:solidFill>
                <a:latin typeface="+mn-lt"/>
                <a:ea typeface="+mn-ea"/>
                <a:cs typeface="+mn-cs"/>
              </a:defRPr>
            </a:lvl7pPr>
            <a:lvl8pPr marL="3382540" indent="0" algn="l" defTabSz="483219" rtl="0" eaLnBrk="1" latinLnBrk="0" hangingPunct="1">
              <a:spcBef>
                <a:spcPct val="20000"/>
              </a:spcBef>
              <a:buFont typeface="Arial"/>
              <a:buNone/>
              <a:defRPr sz="1700" b="1" kern="1200">
                <a:solidFill>
                  <a:schemeClr val="tx1"/>
                </a:solidFill>
                <a:latin typeface="+mn-lt"/>
                <a:ea typeface="+mn-ea"/>
                <a:cs typeface="+mn-cs"/>
              </a:defRPr>
            </a:lvl8pPr>
            <a:lvl9pPr marL="3865760" indent="0" algn="l" defTabSz="483219" rtl="0" eaLnBrk="1" latinLnBrk="0" hangingPunct="1">
              <a:spcBef>
                <a:spcPct val="20000"/>
              </a:spcBef>
              <a:buFont typeface="Arial"/>
              <a:buNone/>
              <a:defRPr sz="1700" b="1" kern="1200">
                <a:solidFill>
                  <a:schemeClr val="tx1"/>
                </a:solidFill>
                <a:latin typeface="+mn-lt"/>
                <a:ea typeface="+mn-ea"/>
                <a:cs typeface="+mn-cs"/>
              </a:defRPr>
            </a:lvl9pPr>
          </a:lstStyle>
          <a:p>
            <a:pPr algn="ctr" defTabSz="507380" fontAlgn="auto">
              <a:spcAft>
                <a:spcPts val="0"/>
              </a:spcAft>
            </a:pPr>
            <a:r>
              <a:rPr lang="en-US" sz="1680" dirty="0">
                <a:solidFill>
                  <a:prstClr val="black"/>
                </a:solidFill>
                <a:latin typeface="Arial" panose="020B0604020202020204" pitchFamily="34" charset="0"/>
                <a:cs typeface="Arial" panose="020B0604020202020204" pitchFamily="34" charset="0"/>
              </a:rPr>
              <a:t>School Does Not Meet Need</a:t>
            </a:r>
          </a:p>
        </p:txBody>
      </p:sp>
      <p:graphicFrame>
        <p:nvGraphicFramePr>
          <p:cNvPr id="3" name="Table 2"/>
          <p:cNvGraphicFramePr>
            <a:graphicFrameLocks noGrp="1"/>
          </p:cNvGraphicFramePr>
          <p:nvPr>
            <p:extLst>
              <p:ext uri="{D42A27DB-BD31-4B8C-83A1-F6EECF244321}">
                <p14:modId xmlns:p14="http://schemas.microsoft.com/office/powerpoint/2010/main" val="604037678"/>
              </p:ext>
            </p:extLst>
          </p:nvPr>
        </p:nvGraphicFramePr>
        <p:xfrm>
          <a:off x="853727" y="2742633"/>
          <a:ext cx="3136381" cy="3383861"/>
        </p:xfrm>
        <a:graphic>
          <a:graphicData uri="http://schemas.openxmlformats.org/drawingml/2006/table">
            <a:tbl>
              <a:tblPr firstRow="1" firstCol="1" bandRow="1">
                <a:tableStyleId>{5C22544A-7EE6-4342-B048-85BDC9FD1C3A}</a:tableStyleId>
              </a:tblPr>
              <a:tblGrid>
                <a:gridCol w="1783432">
                  <a:extLst>
                    <a:ext uri="{9D8B030D-6E8A-4147-A177-3AD203B41FA5}">
                      <a16:colId xmlns:a16="http://schemas.microsoft.com/office/drawing/2014/main" val="4164337020"/>
                    </a:ext>
                  </a:extLst>
                </a:gridCol>
                <a:gridCol w="1352949">
                  <a:extLst>
                    <a:ext uri="{9D8B030D-6E8A-4147-A177-3AD203B41FA5}">
                      <a16:colId xmlns:a16="http://schemas.microsoft.com/office/drawing/2014/main" val="1306741504"/>
                    </a:ext>
                  </a:extLst>
                </a:gridCol>
              </a:tblGrid>
              <a:tr h="370232">
                <a:tc>
                  <a:txBody>
                    <a:bodyPr/>
                    <a:lstStyle/>
                    <a:p>
                      <a:pPr marL="0" marR="0">
                        <a:lnSpc>
                          <a:spcPct val="107000"/>
                        </a:lnSpc>
                        <a:spcBef>
                          <a:spcPts val="0"/>
                        </a:spcBef>
                        <a:spcAft>
                          <a:spcPts val="0"/>
                        </a:spcAft>
                      </a:pPr>
                      <a:r>
                        <a:rPr lang="en-US" sz="1600" dirty="0">
                          <a:effectLst/>
                        </a:rPr>
                        <a:t>Cost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75000"/>
                        <a:lumOff val="25000"/>
                      </a:schemeClr>
                    </a:solidFill>
                  </a:tcPr>
                </a:tc>
                <a:tc>
                  <a:txBody>
                    <a:bodyPr/>
                    <a:lstStyle/>
                    <a:p>
                      <a:pPr marL="0" marR="0">
                        <a:lnSpc>
                          <a:spcPct val="107000"/>
                        </a:lnSpc>
                        <a:spcBef>
                          <a:spcPts val="0"/>
                        </a:spcBef>
                        <a:spcAft>
                          <a:spcPts val="0"/>
                        </a:spcAft>
                      </a:pPr>
                      <a:r>
                        <a:rPr lang="en-US" sz="1600" dirty="0">
                          <a:effectLst/>
                        </a:rPr>
                        <a:t>$78,000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75000"/>
                        <a:lumOff val="25000"/>
                      </a:schemeClr>
                    </a:solidFill>
                  </a:tcPr>
                </a:tc>
                <a:extLst>
                  <a:ext uri="{0D108BD9-81ED-4DB2-BD59-A6C34878D82A}">
                    <a16:rowId xmlns:a16="http://schemas.microsoft.com/office/drawing/2014/main" val="27407218"/>
                  </a:ext>
                </a:extLst>
              </a:tr>
              <a:tr h="1145211">
                <a:tc>
                  <a:txBody>
                    <a:bodyPr/>
                    <a:lstStyle/>
                    <a:p>
                      <a:pPr marL="0" marR="0">
                        <a:lnSpc>
                          <a:spcPct val="107000"/>
                        </a:lnSpc>
                        <a:spcBef>
                          <a:spcPts val="0"/>
                        </a:spcBef>
                        <a:spcAft>
                          <a:spcPts val="0"/>
                        </a:spcAft>
                      </a:pPr>
                      <a:r>
                        <a:rPr lang="en-US" sz="1600" dirty="0">
                          <a:effectLst/>
                        </a:rPr>
                        <a:t>Family Contribution from FAFSA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75000"/>
                        <a:lumOff val="25000"/>
                      </a:schemeClr>
                    </a:solidFill>
                  </a:tcPr>
                </a:tc>
                <a:tc>
                  <a:txBody>
                    <a:bodyPr/>
                    <a:lstStyle/>
                    <a:p>
                      <a:pPr marL="0" marR="0">
                        <a:lnSpc>
                          <a:spcPct val="107000"/>
                        </a:lnSpc>
                        <a:spcBef>
                          <a:spcPts val="0"/>
                        </a:spcBef>
                        <a:spcAft>
                          <a:spcPts val="0"/>
                        </a:spcAft>
                      </a:pPr>
                      <a:r>
                        <a:rPr lang="en-US" sz="1600" dirty="0">
                          <a:solidFill>
                            <a:schemeClr val="bg1"/>
                          </a:solidFill>
                          <a:effectLst/>
                        </a:rPr>
                        <a:t>$4,000</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75000"/>
                        <a:lumOff val="25000"/>
                      </a:schemeClr>
                    </a:solidFill>
                  </a:tcPr>
                </a:tc>
                <a:extLst>
                  <a:ext uri="{0D108BD9-81ED-4DB2-BD59-A6C34878D82A}">
                    <a16:rowId xmlns:a16="http://schemas.microsoft.com/office/drawing/2014/main" val="1647278627"/>
                  </a:ext>
                </a:extLst>
              </a:tr>
              <a:tr h="370232">
                <a:tc>
                  <a:txBody>
                    <a:bodyPr/>
                    <a:lstStyle/>
                    <a:p>
                      <a:pPr marL="0" marR="0">
                        <a:lnSpc>
                          <a:spcPct val="107000"/>
                        </a:lnSpc>
                        <a:spcBef>
                          <a:spcPts val="0"/>
                        </a:spcBef>
                        <a:spcAft>
                          <a:spcPts val="0"/>
                        </a:spcAft>
                      </a:pPr>
                      <a:r>
                        <a:rPr lang="en-US" sz="1600">
                          <a:effectLst/>
                        </a:rPr>
                        <a:t>Financial Need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75000"/>
                        <a:lumOff val="25000"/>
                      </a:schemeClr>
                    </a:solidFill>
                  </a:tcPr>
                </a:tc>
                <a:tc>
                  <a:txBody>
                    <a:bodyPr/>
                    <a:lstStyle/>
                    <a:p>
                      <a:pPr marL="0" marR="0">
                        <a:lnSpc>
                          <a:spcPct val="107000"/>
                        </a:lnSpc>
                        <a:spcBef>
                          <a:spcPts val="0"/>
                        </a:spcBef>
                        <a:spcAft>
                          <a:spcPts val="0"/>
                        </a:spcAft>
                      </a:pPr>
                      <a:r>
                        <a:rPr lang="en-US" sz="1600" dirty="0">
                          <a:solidFill>
                            <a:schemeClr val="bg1"/>
                          </a:solidFill>
                          <a:effectLst/>
                        </a:rPr>
                        <a:t>$74,000</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75000"/>
                        <a:lumOff val="25000"/>
                      </a:schemeClr>
                    </a:solidFill>
                  </a:tcPr>
                </a:tc>
                <a:extLst>
                  <a:ext uri="{0D108BD9-81ED-4DB2-BD59-A6C34878D82A}">
                    <a16:rowId xmlns:a16="http://schemas.microsoft.com/office/drawing/2014/main" val="1630925325"/>
                  </a:ext>
                </a:extLst>
              </a:tr>
              <a:tr h="370232">
                <a:tc>
                  <a:txBody>
                    <a:bodyPr/>
                    <a:lstStyle/>
                    <a:p>
                      <a:pPr marL="0" marR="0">
                        <a:lnSpc>
                          <a:spcPct val="107000"/>
                        </a:lnSpc>
                        <a:spcBef>
                          <a:spcPts val="0"/>
                        </a:spcBef>
                        <a:spcAft>
                          <a:spcPts val="0"/>
                        </a:spcAft>
                      </a:pPr>
                      <a:r>
                        <a:rPr lang="en-US" sz="1600">
                          <a:effectLst/>
                        </a:rPr>
                        <a:t>School Offer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75000"/>
                        <a:lumOff val="25000"/>
                      </a:schemeClr>
                    </a:solidFill>
                  </a:tcPr>
                </a:tc>
                <a:tc>
                  <a:txBody>
                    <a:bodyPr/>
                    <a:lstStyle/>
                    <a:p>
                      <a:pPr marL="0" marR="0">
                        <a:lnSpc>
                          <a:spcPct val="107000"/>
                        </a:lnSpc>
                        <a:spcBef>
                          <a:spcPts val="0"/>
                        </a:spcBef>
                        <a:spcAft>
                          <a:spcPts val="0"/>
                        </a:spcAft>
                      </a:pPr>
                      <a:r>
                        <a:rPr lang="en-US" sz="1600" dirty="0">
                          <a:solidFill>
                            <a:schemeClr val="bg1"/>
                          </a:solidFill>
                          <a:effectLst/>
                        </a:rPr>
                        <a:t>$74,000</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75000"/>
                        <a:lumOff val="25000"/>
                      </a:schemeClr>
                    </a:solidFill>
                  </a:tcPr>
                </a:tc>
                <a:extLst>
                  <a:ext uri="{0D108BD9-81ED-4DB2-BD59-A6C34878D82A}">
                    <a16:rowId xmlns:a16="http://schemas.microsoft.com/office/drawing/2014/main" val="2614642382"/>
                  </a:ext>
                </a:extLst>
              </a:tr>
              <a:tr h="370232">
                <a:tc>
                  <a:txBody>
                    <a:bodyPr/>
                    <a:lstStyle/>
                    <a:p>
                      <a:pPr marL="0" marR="0">
                        <a:lnSpc>
                          <a:spcPct val="107000"/>
                        </a:lnSpc>
                        <a:spcBef>
                          <a:spcPts val="0"/>
                        </a:spcBef>
                        <a:spcAft>
                          <a:spcPts val="0"/>
                        </a:spcAft>
                      </a:pPr>
                      <a:r>
                        <a:rPr lang="en-US" sz="1600">
                          <a:effectLst/>
                        </a:rPr>
                        <a:t>Unmet Need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75000"/>
                        <a:lumOff val="25000"/>
                      </a:schemeClr>
                    </a:solidFill>
                  </a:tcPr>
                </a:tc>
                <a:tc>
                  <a:txBody>
                    <a:bodyPr/>
                    <a:lstStyle/>
                    <a:p>
                      <a:pPr marL="0" marR="0">
                        <a:lnSpc>
                          <a:spcPct val="107000"/>
                        </a:lnSpc>
                        <a:spcBef>
                          <a:spcPts val="0"/>
                        </a:spcBef>
                        <a:spcAft>
                          <a:spcPts val="0"/>
                        </a:spcAft>
                      </a:pPr>
                      <a:r>
                        <a:rPr lang="en-US" sz="1600" dirty="0">
                          <a:solidFill>
                            <a:schemeClr val="bg1"/>
                          </a:solidFill>
                          <a:effectLst/>
                        </a:rPr>
                        <a:t>$0</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75000"/>
                        <a:lumOff val="25000"/>
                      </a:schemeClr>
                    </a:solidFill>
                  </a:tcPr>
                </a:tc>
                <a:extLst>
                  <a:ext uri="{0D108BD9-81ED-4DB2-BD59-A6C34878D82A}">
                    <a16:rowId xmlns:a16="http://schemas.microsoft.com/office/drawing/2014/main" val="624192909"/>
                  </a:ext>
                </a:extLst>
              </a:tr>
              <a:tr h="757722">
                <a:tc>
                  <a:txBody>
                    <a:bodyPr/>
                    <a:lstStyle/>
                    <a:p>
                      <a:pPr marL="0" marR="0">
                        <a:lnSpc>
                          <a:spcPct val="107000"/>
                        </a:lnSpc>
                        <a:spcBef>
                          <a:spcPts val="0"/>
                        </a:spcBef>
                        <a:spcAft>
                          <a:spcPts val="0"/>
                        </a:spcAft>
                      </a:pPr>
                      <a:r>
                        <a:rPr lang="en-US" sz="1600" dirty="0">
                          <a:effectLst/>
                        </a:rPr>
                        <a:t>Family Contribution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75000"/>
                        <a:lumOff val="25000"/>
                      </a:schemeClr>
                    </a:solidFill>
                  </a:tcPr>
                </a:tc>
                <a:tc>
                  <a:txBody>
                    <a:bodyPr/>
                    <a:lstStyle/>
                    <a:p>
                      <a:pPr marL="0" marR="0">
                        <a:lnSpc>
                          <a:spcPct val="107000"/>
                        </a:lnSpc>
                        <a:spcBef>
                          <a:spcPts val="0"/>
                        </a:spcBef>
                        <a:spcAft>
                          <a:spcPts val="0"/>
                        </a:spcAft>
                      </a:pPr>
                      <a:r>
                        <a:rPr lang="en-US" sz="1600" dirty="0">
                          <a:solidFill>
                            <a:schemeClr val="bg1"/>
                          </a:solidFill>
                          <a:effectLst/>
                        </a:rPr>
                        <a:t>$4,000</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75000"/>
                        <a:lumOff val="25000"/>
                      </a:schemeClr>
                    </a:solidFill>
                  </a:tcPr>
                </a:tc>
                <a:extLst>
                  <a:ext uri="{0D108BD9-81ED-4DB2-BD59-A6C34878D82A}">
                    <a16:rowId xmlns:a16="http://schemas.microsoft.com/office/drawing/2014/main" val="1011434369"/>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735819303"/>
              </p:ext>
            </p:extLst>
          </p:nvPr>
        </p:nvGraphicFramePr>
        <p:xfrm>
          <a:off x="5022905" y="2742631"/>
          <a:ext cx="3069284" cy="3383862"/>
        </p:xfrm>
        <a:graphic>
          <a:graphicData uri="http://schemas.openxmlformats.org/drawingml/2006/table">
            <a:tbl>
              <a:tblPr firstRow="1" firstCol="1" bandRow="1">
                <a:tableStyleId>{5C22544A-7EE6-4342-B048-85BDC9FD1C3A}</a:tableStyleId>
              </a:tblPr>
              <a:tblGrid>
                <a:gridCol w="1745279">
                  <a:extLst>
                    <a:ext uri="{9D8B030D-6E8A-4147-A177-3AD203B41FA5}">
                      <a16:colId xmlns:a16="http://schemas.microsoft.com/office/drawing/2014/main" val="4028268973"/>
                    </a:ext>
                  </a:extLst>
                </a:gridCol>
                <a:gridCol w="1324005">
                  <a:extLst>
                    <a:ext uri="{9D8B030D-6E8A-4147-A177-3AD203B41FA5}">
                      <a16:colId xmlns:a16="http://schemas.microsoft.com/office/drawing/2014/main" val="4269426283"/>
                    </a:ext>
                  </a:extLst>
                </a:gridCol>
              </a:tblGrid>
              <a:tr h="370232">
                <a:tc>
                  <a:txBody>
                    <a:bodyPr/>
                    <a:lstStyle/>
                    <a:p>
                      <a:pPr marL="0" marR="0">
                        <a:lnSpc>
                          <a:spcPct val="107000"/>
                        </a:lnSpc>
                        <a:spcBef>
                          <a:spcPts val="0"/>
                        </a:spcBef>
                        <a:spcAft>
                          <a:spcPts val="0"/>
                        </a:spcAft>
                      </a:pPr>
                      <a:r>
                        <a:rPr lang="en-US" sz="1600" dirty="0">
                          <a:effectLst/>
                        </a:rPr>
                        <a:t>Cost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a:effectLst/>
                        </a:rPr>
                        <a:t>$36,000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535749703"/>
                  </a:ext>
                </a:extLst>
              </a:tr>
              <a:tr h="1145211">
                <a:tc>
                  <a:txBody>
                    <a:bodyPr/>
                    <a:lstStyle/>
                    <a:p>
                      <a:pPr marL="0" marR="0">
                        <a:lnSpc>
                          <a:spcPct val="107000"/>
                        </a:lnSpc>
                        <a:spcBef>
                          <a:spcPts val="0"/>
                        </a:spcBef>
                        <a:spcAft>
                          <a:spcPts val="0"/>
                        </a:spcAft>
                      </a:pPr>
                      <a:r>
                        <a:rPr lang="en-US" sz="1600" dirty="0">
                          <a:effectLst/>
                        </a:rPr>
                        <a:t>Family Contribution from FAFSA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dirty="0">
                          <a:solidFill>
                            <a:schemeClr val="bg1"/>
                          </a:solidFill>
                          <a:effectLst/>
                        </a:rPr>
                        <a:t>$4,000</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442078793"/>
                  </a:ext>
                </a:extLst>
              </a:tr>
              <a:tr h="370232">
                <a:tc>
                  <a:txBody>
                    <a:bodyPr/>
                    <a:lstStyle/>
                    <a:p>
                      <a:pPr marL="0" marR="0">
                        <a:lnSpc>
                          <a:spcPct val="107000"/>
                        </a:lnSpc>
                        <a:spcBef>
                          <a:spcPts val="0"/>
                        </a:spcBef>
                        <a:spcAft>
                          <a:spcPts val="0"/>
                        </a:spcAft>
                      </a:pPr>
                      <a:r>
                        <a:rPr lang="en-US" sz="1600">
                          <a:effectLst/>
                        </a:rPr>
                        <a:t>Financial Need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dirty="0">
                          <a:solidFill>
                            <a:schemeClr val="bg1"/>
                          </a:solidFill>
                          <a:effectLst/>
                        </a:rPr>
                        <a:t>$32,000</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1121675549"/>
                  </a:ext>
                </a:extLst>
              </a:tr>
              <a:tr h="370232">
                <a:tc>
                  <a:txBody>
                    <a:bodyPr/>
                    <a:lstStyle/>
                    <a:p>
                      <a:pPr marL="0" marR="0">
                        <a:lnSpc>
                          <a:spcPct val="107000"/>
                        </a:lnSpc>
                        <a:spcBef>
                          <a:spcPts val="0"/>
                        </a:spcBef>
                        <a:spcAft>
                          <a:spcPts val="0"/>
                        </a:spcAft>
                      </a:pPr>
                      <a:r>
                        <a:rPr lang="en-US" sz="1600">
                          <a:effectLst/>
                        </a:rPr>
                        <a:t>School Offer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dirty="0">
                          <a:solidFill>
                            <a:schemeClr val="bg1"/>
                          </a:solidFill>
                          <a:effectLst/>
                        </a:rPr>
                        <a:t>$22,000</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2169255931"/>
                  </a:ext>
                </a:extLst>
              </a:tr>
              <a:tr h="370232">
                <a:tc>
                  <a:txBody>
                    <a:bodyPr/>
                    <a:lstStyle/>
                    <a:p>
                      <a:pPr marL="0" marR="0">
                        <a:lnSpc>
                          <a:spcPct val="107000"/>
                        </a:lnSpc>
                        <a:spcBef>
                          <a:spcPts val="0"/>
                        </a:spcBef>
                        <a:spcAft>
                          <a:spcPts val="0"/>
                        </a:spcAft>
                      </a:pPr>
                      <a:r>
                        <a:rPr lang="en-US" sz="1600">
                          <a:effectLst/>
                        </a:rPr>
                        <a:t>Unmet Need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dirty="0">
                          <a:solidFill>
                            <a:schemeClr val="bg1"/>
                          </a:solidFill>
                          <a:effectLst/>
                        </a:rPr>
                        <a:t>$10,000</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1719170423"/>
                  </a:ext>
                </a:extLst>
              </a:tr>
              <a:tr h="757723">
                <a:tc>
                  <a:txBody>
                    <a:bodyPr/>
                    <a:lstStyle/>
                    <a:p>
                      <a:pPr marL="0" marR="0">
                        <a:lnSpc>
                          <a:spcPct val="107000"/>
                        </a:lnSpc>
                        <a:spcBef>
                          <a:spcPts val="0"/>
                        </a:spcBef>
                        <a:spcAft>
                          <a:spcPts val="0"/>
                        </a:spcAft>
                      </a:pPr>
                      <a:r>
                        <a:rPr lang="en-US" sz="1600">
                          <a:effectLst/>
                        </a:rPr>
                        <a:t>Family Contribution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a:lnSpc>
                          <a:spcPct val="107000"/>
                        </a:lnSpc>
                        <a:spcBef>
                          <a:spcPts val="0"/>
                        </a:spcBef>
                        <a:spcAft>
                          <a:spcPts val="0"/>
                        </a:spcAft>
                      </a:pPr>
                      <a:r>
                        <a:rPr lang="en-US" sz="1600" dirty="0">
                          <a:solidFill>
                            <a:schemeClr val="bg1"/>
                          </a:solidFill>
                          <a:effectLst/>
                        </a:rPr>
                        <a:t>$14,000</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171795477"/>
                  </a:ext>
                </a:extLst>
              </a:tr>
            </a:tbl>
          </a:graphicData>
        </a:graphic>
      </p:graphicFrame>
    </p:spTree>
    <p:extLst>
      <p:ext uri="{BB962C8B-B14F-4D97-AF65-F5344CB8AC3E}">
        <p14:creationId xmlns:p14="http://schemas.microsoft.com/office/powerpoint/2010/main" val="3444128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12"/>
          <p:cNvSpPr txBox="1">
            <a:spLocks/>
          </p:cNvSpPr>
          <p:nvPr/>
        </p:nvSpPr>
        <p:spPr>
          <a:xfrm>
            <a:off x="660092" y="3651001"/>
            <a:ext cx="7083828" cy="2261306"/>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chemeClr val="bg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lnSpc>
                <a:spcPct val="100000"/>
              </a:lnSpc>
              <a:spcBef>
                <a:spcPts val="1050"/>
              </a:spcBef>
            </a:pPr>
            <a:r>
              <a:rPr lang="en-US" sz="2625" dirty="0">
                <a:solidFill>
                  <a:prstClr val="white"/>
                </a:solidFill>
                <a:latin typeface="Georgia" charset="0"/>
                <a:ea typeface="Georgia" charset="0"/>
                <a:cs typeface="Georgia" charset="0"/>
              </a:rPr>
              <a:t>Body copy here. Georgia regular. This is just placement text. This box can also be used to place objects, instead text. Examples of objects include graphs, tables, images, film, or charts.</a:t>
            </a:r>
          </a:p>
        </p:txBody>
      </p:sp>
      <p:sp>
        <p:nvSpPr>
          <p:cNvPr id="42" name="Slide Number Placeholder 5"/>
          <p:cNvSpPr>
            <a:spLocks noGrp="1"/>
          </p:cNvSpPr>
          <p:nvPr>
            <p:ph type="sldNum" sz="quarter" idx="12"/>
          </p:nvPr>
        </p:nvSpPr>
        <p:spPr>
          <a:xfrm>
            <a:off x="6780848" y="6731319"/>
            <a:ext cx="2160270" cy="383381"/>
          </a:xfrm>
          <a:prstGeom prst="rect">
            <a:avLst/>
          </a:prstGeom>
        </p:spPr>
        <p:txBody>
          <a:bodyPr/>
          <a:lstStyle>
            <a:lvl1pPr>
              <a:defRPr>
                <a:solidFill>
                  <a:schemeClr val="accent2"/>
                </a:solidFill>
              </a:defRPr>
            </a:lvl1pPr>
          </a:lstStyle>
          <a:p>
            <a:pPr algn="l" defTabSz="960120" fontAlgn="auto">
              <a:spcBef>
                <a:spcPts val="0"/>
              </a:spcBef>
              <a:spcAft>
                <a:spcPts val="0"/>
              </a:spcAft>
            </a:pPr>
            <a:fld id="{8F3008C0-FE18-4466-8594-3CEB1E8D9CB3}" type="slidenum">
              <a:rPr lang="en-US">
                <a:solidFill>
                  <a:srgbClr val="ED7D31"/>
                </a:solidFill>
                <a:latin typeface="Calibri"/>
              </a:rPr>
              <a:pPr algn="l" defTabSz="960120" fontAlgn="auto">
                <a:spcBef>
                  <a:spcPts val="0"/>
                </a:spcBef>
                <a:spcAft>
                  <a:spcPts val="0"/>
                </a:spcAft>
              </a:pPr>
              <a:t>4</a:t>
            </a:fld>
            <a:endParaRPr lang="en-US" dirty="0">
              <a:solidFill>
                <a:srgbClr val="ED7D31"/>
              </a:solidFill>
              <a:latin typeface="Calibri"/>
            </a:endParaRPr>
          </a:p>
        </p:txBody>
      </p:sp>
      <p:pic>
        <p:nvPicPr>
          <p:cNvPr id="45" name="Picture 44"/>
          <p:cNvPicPr>
            <a:picLocks noChangeAspect="1"/>
          </p:cNvPicPr>
          <p:nvPr/>
        </p:nvPicPr>
        <p:blipFill rotWithShape="1">
          <a:blip r:embed="rId3" cstate="print">
            <a:extLst>
              <a:ext uri="{28A0092B-C50C-407E-A947-70E740481C1C}">
                <a14:useLocalDpi xmlns:a14="http://schemas.microsoft.com/office/drawing/2010/main" val="0"/>
              </a:ext>
            </a:extLst>
          </a:blip>
          <a:srcRect b="86687"/>
          <a:stretch/>
        </p:blipFill>
        <p:spPr>
          <a:xfrm>
            <a:off x="0" y="6342326"/>
            <a:ext cx="9601200" cy="915724"/>
          </a:xfrm>
          <a:prstGeom prst="rect">
            <a:avLst/>
          </a:prstGeom>
        </p:spPr>
      </p:pic>
      <p:pic>
        <p:nvPicPr>
          <p:cNvPr id="2" name="Picture 1">
            <a:extLst>
              <a:ext uri="{FF2B5EF4-FFF2-40B4-BE49-F238E27FC236}">
                <a16:creationId xmlns:a16="http://schemas.microsoft.com/office/drawing/2014/main" id="{B355AC85-9D0D-46B8-BAC4-156F49D34557}"/>
              </a:ext>
            </a:extLst>
          </p:cNvPr>
          <p:cNvPicPr>
            <a:picLocks noChangeAspect="1"/>
          </p:cNvPicPr>
          <p:nvPr/>
        </p:nvPicPr>
        <p:blipFill>
          <a:blip r:embed="rId4"/>
          <a:stretch>
            <a:fillRect/>
          </a:stretch>
        </p:blipFill>
        <p:spPr>
          <a:xfrm>
            <a:off x="0" y="856023"/>
            <a:ext cx="9601200" cy="5603154"/>
          </a:xfrm>
          <a:prstGeom prst="rect">
            <a:avLst/>
          </a:prstGeom>
        </p:spPr>
      </p:pic>
    </p:spTree>
    <p:extLst>
      <p:ext uri="{BB962C8B-B14F-4D97-AF65-F5344CB8AC3E}">
        <p14:creationId xmlns:p14="http://schemas.microsoft.com/office/powerpoint/2010/main" val="2574826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p:cNvPicPr>
            <a:picLocks noChangeAspect="1"/>
          </p:cNvPicPr>
          <p:nvPr/>
        </p:nvPicPr>
        <p:blipFill rotWithShape="1">
          <a:blip r:embed="rId2" cstate="print">
            <a:extLst>
              <a:ext uri="{28A0092B-C50C-407E-A947-70E740481C1C}">
                <a14:useLocalDpi xmlns:a14="http://schemas.microsoft.com/office/drawing/2010/main" val="0"/>
              </a:ext>
            </a:extLst>
          </a:blip>
          <a:srcRect l="1" t="20119" r="1"/>
          <a:stretch/>
        </p:blipFill>
        <p:spPr>
          <a:xfrm>
            <a:off x="0" y="1507787"/>
            <a:ext cx="9601200" cy="6225810"/>
          </a:xfrm>
          <a:prstGeom prst="rect">
            <a:avLst/>
          </a:prstGeom>
        </p:spPr>
      </p:pic>
      <p:sp>
        <p:nvSpPr>
          <p:cNvPr id="32" name="Title 1"/>
          <p:cNvSpPr txBox="1">
            <a:spLocks/>
          </p:cNvSpPr>
          <p:nvPr/>
        </p:nvSpPr>
        <p:spPr>
          <a:xfrm>
            <a:off x="660084" y="2206825"/>
            <a:ext cx="7083829" cy="1084413"/>
          </a:xfrm>
          <a:prstGeom prst="rect">
            <a:avLst/>
          </a:prstGeom>
        </p:spPr>
        <p:txBody>
          <a:bodyPr vert="horz" lIns="96012" tIns="48006" rIns="96012" bIns="48006" rtlCol="0" anchor="t" anchorCtr="0">
            <a:noAutofit/>
          </a:bodyPr>
          <a:lstStyle>
            <a:lvl1pPr algn="ctr" defTabSz="914400" rtl="0" eaLnBrk="1" latinLnBrk="0" hangingPunct="1">
              <a:lnSpc>
                <a:spcPct val="90000"/>
              </a:lnSpc>
              <a:spcBef>
                <a:spcPct val="0"/>
              </a:spcBef>
              <a:buNone/>
              <a:defRPr sz="3200" b="0" i="0" kern="1200" baseline="0">
                <a:solidFill>
                  <a:srgbClr val="FFFFE7"/>
                </a:solidFill>
                <a:latin typeface="Arial" charset="0"/>
                <a:ea typeface="Arial" charset="0"/>
                <a:cs typeface="Arial" charset="0"/>
              </a:defRPr>
            </a:lvl1pPr>
          </a:lstStyle>
          <a:p>
            <a:pPr algn="l" defTabSz="960120" fontAlgn="auto">
              <a:spcAft>
                <a:spcPts val="0"/>
              </a:spcAft>
            </a:pPr>
            <a:r>
              <a:rPr lang="en-US" sz="4620" dirty="0"/>
              <a:t>Applying for Financial Assistance</a:t>
            </a:r>
          </a:p>
        </p:txBody>
      </p:sp>
      <p:sp>
        <p:nvSpPr>
          <p:cNvPr id="33" name="Content Placeholder 2"/>
          <p:cNvSpPr txBox="1">
            <a:spLocks/>
          </p:cNvSpPr>
          <p:nvPr/>
        </p:nvSpPr>
        <p:spPr>
          <a:xfrm>
            <a:off x="660092" y="2763172"/>
            <a:ext cx="7083828" cy="528066"/>
          </a:xfrm>
          <a:prstGeom prst="rect">
            <a:avLst/>
          </a:prstGeom>
        </p:spPr>
        <p:txBody>
          <a:bodyPr vert="horz" lIns="96012" tIns="48006" rIns="96012" bIns="48006" rtlCol="0">
            <a:noAutofit/>
          </a:bodyPr>
          <a:lstStyle>
            <a:lvl1pPr marL="0" indent="0" algn="ctr" defTabSz="914400" rtl="0" eaLnBrk="1" latinLnBrk="0" hangingPunct="1">
              <a:lnSpc>
                <a:spcPct val="90000"/>
              </a:lnSpc>
              <a:spcBef>
                <a:spcPts val="1000"/>
              </a:spcBef>
              <a:buFont typeface="Arial" panose="020B0604020202020204" pitchFamily="34" charset="0"/>
              <a:buNone/>
              <a:defRPr sz="3600" b="0" kern="1200">
                <a:solidFill>
                  <a:schemeClr val="accent2"/>
                </a:solidFill>
                <a:latin typeface="Georgia" charset="0"/>
                <a:ea typeface="Georgia" charset="0"/>
                <a:cs typeface="Georgia"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defTabSz="960120" fontAlgn="auto">
              <a:spcBef>
                <a:spcPts val="1050"/>
              </a:spcBef>
              <a:spcAft>
                <a:spcPts val="0"/>
              </a:spcAft>
            </a:pPr>
            <a:endParaRPr lang="en-US" sz="3780" dirty="0">
              <a:solidFill>
                <a:srgbClr val="ED7D31"/>
              </a:solidFill>
            </a:endParaRPr>
          </a:p>
        </p:txBody>
      </p:sp>
      <p:sp>
        <p:nvSpPr>
          <p:cNvPr id="34" name="Slide Number Placeholder 5"/>
          <p:cNvSpPr>
            <a:spLocks noGrp="1"/>
          </p:cNvSpPr>
          <p:nvPr>
            <p:ph type="sldNum" sz="quarter" idx="12"/>
          </p:nvPr>
        </p:nvSpPr>
        <p:spPr>
          <a:xfrm>
            <a:off x="6780848" y="6731319"/>
            <a:ext cx="2160270" cy="383381"/>
          </a:xfrm>
          <a:prstGeom prst="rect">
            <a:avLst/>
          </a:prstGeom>
        </p:spPr>
        <p:txBody>
          <a:bodyPr/>
          <a:lstStyle>
            <a:lvl1pPr>
              <a:defRPr>
                <a:solidFill>
                  <a:schemeClr val="accent2"/>
                </a:solidFill>
              </a:defRPr>
            </a:lvl1pPr>
          </a:lstStyle>
          <a:p>
            <a:pPr defTabSz="960120" fontAlgn="auto">
              <a:spcBef>
                <a:spcPts val="0"/>
              </a:spcBef>
              <a:spcAft>
                <a:spcPts val="0"/>
              </a:spcAft>
            </a:pPr>
            <a:fld id="{8F3008C0-FE18-4466-8594-3CEB1E8D9CB3}" type="slidenum">
              <a:rPr lang="en-US">
                <a:solidFill>
                  <a:srgbClr val="ED7D31"/>
                </a:solidFill>
                <a:latin typeface="Calibri"/>
              </a:rPr>
              <a:pPr defTabSz="960120" fontAlgn="auto">
                <a:spcBef>
                  <a:spcPts val="0"/>
                </a:spcBef>
                <a:spcAft>
                  <a:spcPts val="0"/>
                </a:spcAft>
              </a:pPr>
              <a:t>5</a:t>
            </a:fld>
            <a:endParaRPr lang="en-US" dirty="0">
              <a:solidFill>
                <a:srgbClr val="ED7D31"/>
              </a:solidFill>
              <a:latin typeface="Calibri"/>
            </a:endParaRPr>
          </a:p>
        </p:txBody>
      </p:sp>
      <p:pic>
        <p:nvPicPr>
          <p:cNvPr id="37" name="Picture 36"/>
          <p:cNvPicPr>
            <a:picLocks noChangeAspect="1"/>
          </p:cNvPicPr>
          <p:nvPr/>
        </p:nvPicPr>
        <p:blipFill rotWithShape="1">
          <a:blip r:embed="rId3" cstate="print">
            <a:extLst>
              <a:ext uri="{28A0092B-C50C-407E-A947-70E740481C1C}">
                <a14:useLocalDpi xmlns:a14="http://schemas.microsoft.com/office/drawing/2010/main" val="0"/>
              </a:ext>
            </a:extLst>
          </a:blip>
          <a:srcRect b="86687"/>
          <a:stretch/>
        </p:blipFill>
        <p:spPr>
          <a:xfrm>
            <a:off x="0" y="6342326"/>
            <a:ext cx="9601200" cy="915724"/>
          </a:xfrm>
          <a:prstGeom prst="rect">
            <a:avLst/>
          </a:prstGeom>
        </p:spPr>
      </p:pic>
    </p:spTree>
    <p:extLst>
      <p:ext uri="{BB962C8B-B14F-4D97-AF65-F5344CB8AC3E}">
        <p14:creationId xmlns:p14="http://schemas.microsoft.com/office/powerpoint/2010/main" val="112634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12"/>
          <p:cNvSpPr txBox="1">
            <a:spLocks/>
          </p:cNvSpPr>
          <p:nvPr/>
        </p:nvSpPr>
        <p:spPr>
          <a:xfrm>
            <a:off x="660092" y="3651001"/>
            <a:ext cx="7083828" cy="2261306"/>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chemeClr val="bg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lnSpc>
                <a:spcPct val="100000"/>
              </a:lnSpc>
              <a:spcBef>
                <a:spcPts val="1050"/>
              </a:spcBef>
            </a:pPr>
            <a:r>
              <a:rPr lang="en-US" sz="2625" dirty="0">
                <a:solidFill>
                  <a:prstClr val="white"/>
                </a:solidFill>
                <a:latin typeface="Georgia" charset="0"/>
                <a:ea typeface="Georgia" charset="0"/>
                <a:cs typeface="Georgia" charset="0"/>
              </a:rPr>
              <a:t>Body copy here. Georgia regular. This is just placement text. This box can also be used to place objects, instead text. Examples of objects include graphs, tables, images, film, or charts.</a:t>
            </a:r>
          </a:p>
        </p:txBody>
      </p:sp>
      <p:sp>
        <p:nvSpPr>
          <p:cNvPr id="40" name="Title 1"/>
          <p:cNvSpPr txBox="1">
            <a:spLocks/>
          </p:cNvSpPr>
          <p:nvPr/>
        </p:nvSpPr>
        <p:spPr>
          <a:xfrm>
            <a:off x="660083" y="1245140"/>
            <a:ext cx="7083829" cy="478691"/>
          </a:xfrm>
          <a:prstGeom prst="rect">
            <a:avLst/>
          </a:prstGeom>
        </p:spPr>
        <p:txBody>
          <a:bodyPr vert="horz" lIns="96012" tIns="48006" rIns="96012" bIns="48006" rtlCol="0" anchor="t" anchorCtr="0">
            <a:noAutofit/>
          </a:bodyPr>
          <a:lstStyle>
            <a:lvl1pPr algn="ctr" defTabSz="914400" rtl="0" eaLnBrk="1" latinLnBrk="0" hangingPunct="1">
              <a:lnSpc>
                <a:spcPct val="90000"/>
              </a:lnSpc>
              <a:spcBef>
                <a:spcPct val="0"/>
              </a:spcBef>
              <a:buNone/>
              <a:defRPr sz="3200" b="0" i="0" kern="1200" baseline="0">
                <a:solidFill>
                  <a:schemeClr val="tx1"/>
                </a:solidFill>
                <a:latin typeface="Arial" charset="0"/>
                <a:ea typeface="Arial" charset="0"/>
                <a:cs typeface="Arial" charset="0"/>
              </a:defRPr>
            </a:lvl1pPr>
          </a:lstStyle>
          <a:p>
            <a:pPr algn="l" defTabSz="960120" fontAlgn="auto">
              <a:spcAft>
                <a:spcPts val="0"/>
              </a:spcAft>
            </a:pPr>
            <a:r>
              <a:rPr lang="en-US" b="1" dirty="0">
                <a:solidFill>
                  <a:schemeClr val="accent3"/>
                </a:solidFill>
              </a:rPr>
              <a:t>APPLY FOR FINANCIAL AID</a:t>
            </a:r>
          </a:p>
        </p:txBody>
      </p:sp>
      <p:sp>
        <p:nvSpPr>
          <p:cNvPr id="41" name="Content Placeholder 2"/>
          <p:cNvSpPr txBox="1">
            <a:spLocks/>
          </p:cNvSpPr>
          <p:nvPr/>
        </p:nvSpPr>
        <p:spPr>
          <a:xfrm>
            <a:off x="660083" y="1723831"/>
            <a:ext cx="7083828" cy="528066"/>
          </a:xfrm>
          <a:prstGeom prst="rect">
            <a:avLst/>
          </a:prstGeom>
        </p:spPr>
        <p:txBody>
          <a:bodyPr vert="horz" lIns="96012" tIns="48006" rIns="96012" bIns="48006" rtlCol="0">
            <a:noAutofit/>
          </a:bodyPr>
          <a:lstStyle>
            <a:lvl1pPr marL="0" indent="0" algn="ctr" defTabSz="914400" rtl="0" eaLnBrk="1" latinLnBrk="0" hangingPunct="1">
              <a:lnSpc>
                <a:spcPct val="90000"/>
              </a:lnSpc>
              <a:spcBef>
                <a:spcPts val="1000"/>
              </a:spcBef>
              <a:buFont typeface="Arial" panose="020B0604020202020204" pitchFamily="34" charset="0"/>
              <a:buNone/>
              <a:defRPr sz="3600" b="0" kern="1200">
                <a:solidFill>
                  <a:schemeClr val="accent2"/>
                </a:solidFill>
                <a:latin typeface="Georgia" charset="0"/>
                <a:ea typeface="Georgia" charset="0"/>
                <a:cs typeface="Georgia"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960120" fontAlgn="auto">
              <a:spcBef>
                <a:spcPts val="1050"/>
              </a:spcBef>
              <a:spcAft>
                <a:spcPts val="0"/>
              </a:spcAft>
            </a:pPr>
            <a:r>
              <a:rPr lang="en-US" sz="2940" dirty="0">
                <a:solidFill>
                  <a:schemeClr val="tx1"/>
                </a:solidFill>
                <a:latin typeface="Arial" panose="020B0604020202020204" pitchFamily="34" charset="0"/>
                <a:cs typeface="Arial" panose="020B0604020202020204" pitchFamily="34" charset="0"/>
              </a:rPr>
              <a:t>It is not too late to apply for 2022/2023</a:t>
            </a:r>
          </a:p>
          <a:p>
            <a:pPr algn="l" defTabSz="960120" fontAlgn="auto">
              <a:spcBef>
                <a:spcPts val="1050"/>
              </a:spcBef>
              <a:spcAft>
                <a:spcPts val="0"/>
              </a:spcAft>
            </a:pPr>
            <a:endParaRPr lang="en-US" sz="3780" dirty="0">
              <a:solidFill>
                <a:srgbClr val="ED7D31"/>
              </a:solidFill>
            </a:endParaRPr>
          </a:p>
        </p:txBody>
      </p:sp>
      <p:sp>
        <p:nvSpPr>
          <p:cNvPr id="42" name="Slide Number Placeholder 5"/>
          <p:cNvSpPr>
            <a:spLocks noGrp="1"/>
          </p:cNvSpPr>
          <p:nvPr>
            <p:ph type="sldNum" sz="quarter" idx="12"/>
          </p:nvPr>
        </p:nvSpPr>
        <p:spPr>
          <a:xfrm>
            <a:off x="6780848" y="6731319"/>
            <a:ext cx="2160270" cy="383381"/>
          </a:xfrm>
          <a:prstGeom prst="rect">
            <a:avLst/>
          </a:prstGeom>
        </p:spPr>
        <p:txBody>
          <a:bodyPr/>
          <a:lstStyle>
            <a:lvl1pPr>
              <a:defRPr>
                <a:solidFill>
                  <a:schemeClr val="accent2"/>
                </a:solidFill>
              </a:defRPr>
            </a:lvl1pPr>
          </a:lstStyle>
          <a:p>
            <a:pPr algn="l" defTabSz="960120" fontAlgn="auto">
              <a:spcBef>
                <a:spcPts val="0"/>
              </a:spcBef>
              <a:spcAft>
                <a:spcPts val="0"/>
              </a:spcAft>
            </a:pPr>
            <a:fld id="{8F3008C0-FE18-4466-8594-3CEB1E8D9CB3}" type="slidenum">
              <a:rPr lang="en-US">
                <a:solidFill>
                  <a:srgbClr val="ED7D31"/>
                </a:solidFill>
                <a:latin typeface="Calibri"/>
              </a:rPr>
              <a:pPr algn="l" defTabSz="960120" fontAlgn="auto">
                <a:spcBef>
                  <a:spcPts val="0"/>
                </a:spcBef>
                <a:spcAft>
                  <a:spcPts val="0"/>
                </a:spcAft>
              </a:pPr>
              <a:t>6</a:t>
            </a:fld>
            <a:endParaRPr lang="en-US" dirty="0">
              <a:solidFill>
                <a:srgbClr val="ED7D31"/>
              </a:solidFill>
              <a:latin typeface="Calibri"/>
            </a:endParaRPr>
          </a:p>
        </p:txBody>
      </p:sp>
      <p:sp>
        <p:nvSpPr>
          <p:cNvPr id="43" name="Content Placeholder 12"/>
          <p:cNvSpPr txBox="1">
            <a:spLocks/>
          </p:cNvSpPr>
          <p:nvPr/>
        </p:nvSpPr>
        <p:spPr>
          <a:xfrm>
            <a:off x="660084" y="2251897"/>
            <a:ext cx="7083828" cy="3947079"/>
          </a:xfrm>
          <a:prstGeom prst="rect">
            <a:avLst/>
          </a:prstGeom>
        </p:spPr>
        <p:txBody>
          <a:bodyPr>
            <a:normAutofit fontScale="92500" lnSpcReduction="10000"/>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rgbClr val="1B305E"/>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45" indent="-360045" defTabSz="960120">
              <a:lnSpc>
                <a:spcPct val="100000"/>
              </a:lnSpc>
              <a:spcBef>
                <a:spcPts val="1050"/>
              </a:spcBef>
              <a:buFont typeface="Arial"/>
              <a:buChar char="•"/>
            </a:pPr>
            <a:r>
              <a:rPr lang="en-US" sz="2625" dirty="0">
                <a:latin typeface="Arial" panose="020B0604020202020204" pitchFamily="34" charset="0"/>
                <a:ea typeface="Georgia" charset="0"/>
                <a:cs typeface="Arial" panose="020B0604020202020204" pitchFamily="34" charset="0"/>
              </a:rPr>
              <a:t>Two applications required</a:t>
            </a:r>
          </a:p>
          <a:p>
            <a:pPr marL="1080135" lvl="1" indent="-360045" defTabSz="960120" fontAlgn="auto">
              <a:lnSpc>
                <a:spcPct val="100000"/>
              </a:lnSpc>
              <a:spcBef>
                <a:spcPts val="525"/>
              </a:spcBef>
              <a:spcAft>
                <a:spcPts val="0"/>
              </a:spcAft>
              <a:buFont typeface="Arial"/>
              <a:buChar char="•"/>
            </a:pPr>
            <a:r>
              <a:rPr lang="en-US" sz="2205" dirty="0">
                <a:solidFill>
                  <a:prstClr val="black"/>
                </a:solidFill>
                <a:latin typeface="Arial" panose="020B0604020202020204" pitchFamily="34" charset="0"/>
                <a:ea typeface="Georgia" charset="0"/>
                <a:cs typeface="Arial" panose="020B0604020202020204" pitchFamily="34" charset="0"/>
              </a:rPr>
              <a:t>Free Application for Federal Student Aid (FAFSA) online at </a:t>
            </a:r>
            <a:r>
              <a:rPr lang="en-US" sz="2205" dirty="0">
                <a:solidFill>
                  <a:prstClr val="black"/>
                </a:solidFill>
                <a:latin typeface="Arial" panose="020B0604020202020204" pitchFamily="34" charset="0"/>
                <a:ea typeface="Georgia" charset="0"/>
                <a:cs typeface="Arial" panose="020B0604020202020204" pitchFamily="34" charset="0"/>
                <a:hlinkClick r:id="rId2" action="ppaction://hlinkfile"/>
              </a:rPr>
              <a:t>fafsa.gov</a:t>
            </a:r>
            <a:endParaRPr lang="en-US" sz="2205" dirty="0">
              <a:solidFill>
                <a:prstClr val="black"/>
              </a:solidFill>
              <a:latin typeface="Arial" panose="020B0604020202020204" pitchFamily="34" charset="0"/>
              <a:ea typeface="Georgia" charset="0"/>
              <a:cs typeface="Arial" panose="020B0604020202020204" pitchFamily="34" charset="0"/>
            </a:endParaRPr>
          </a:p>
          <a:p>
            <a:pPr marL="1080135" lvl="1" indent="-360045" defTabSz="960120" fontAlgn="auto">
              <a:lnSpc>
                <a:spcPct val="100000"/>
              </a:lnSpc>
              <a:spcBef>
                <a:spcPts val="525"/>
              </a:spcBef>
              <a:spcAft>
                <a:spcPts val="0"/>
              </a:spcAft>
              <a:buFont typeface="Arial"/>
              <a:buChar char="•"/>
            </a:pPr>
            <a:r>
              <a:rPr lang="en-US" sz="2205" dirty="0">
                <a:solidFill>
                  <a:prstClr val="black"/>
                </a:solidFill>
                <a:latin typeface="Arial" panose="020B0604020202020204" pitchFamily="34" charset="0"/>
                <a:cs typeface="Arial" panose="020B0604020202020204" pitchFamily="34" charset="0"/>
              </a:rPr>
              <a:t>CSS Profile online at </a:t>
            </a:r>
            <a:r>
              <a:rPr lang="en-US" sz="2205" dirty="0">
                <a:solidFill>
                  <a:prstClr val="black"/>
                </a:solidFill>
                <a:latin typeface="Arial" panose="020B0604020202020204" pitchFamily="34" charset="0"/>
                <a:cs typeface="Arial" panose="020B0604020202020204" pitchFamily="34" charset="0"/>
                <a:hlinkClick r:id="rId3" action="ppaction://hlinkfile"/>
              </a:rPr>
              <a:t>cssprofile.collegeboard.org</a:t>
            </a:r>
            <a:endParaRPr lang="en-US" sz="2205" dirty="0">
              <a:solidFill>
                <a:prstClr val="black"/>
              </a:solidFill>
              <a:latin typeface="Arial" panose="020B0604020202020204" pitchFamily="34" charset="0"/>
              <a:cs typeface="Arial" panose="020B0604020202020204" pitchFamily="34" charset="0"/>
            </a:endParaRPr>
          </a:p>
          <a:p>
            <a:pPr marL="360045" indent="-360045" defTabSz="960120">
              <a:lnSpc>
                <a:spcPct val="100000"/>
              </a:lnSpc>
              <a:spcBef>
                <a:spcPts val="1050"/>
              </a:spcBef>
              <a:buFont typeface="Arial"/>
              <a:buChar char="•"/>
            </a:pPr>
            <a:r>
              <a:rPr lang="en-US" sz="2625" dirty="0">
                <a:latin typeface="Arial" panose="020B0604020202020204" pitchFamily="34" charset="0"/>
                <a:ea typeface="Georgia" charset="0"/>
                <a:cs typeface="Arial" panose="020B0604020202020204" pitchFamily="34" charset="0"/>
              </a:rPr>
              <a:t>The applications use 2020 actual income</a:t>
            </a:r>
          </a:p>
          <a:p>
            <a:pPr marL="360045" indent="-360045" defTabSz="960120">
              <a:lnSpc>
                <a:spcPct val="100000"/>
              </a:lnSpc>
              <a:spcBef>
                <a:spcPts val="1050"/>
              </a:spcBef>
              <a:buFont typeface="Arial"/>
              <a:buChar char="•"/>
            </a:pPr>
            <a:r>
              <a:rPr lang="en-US" sz="2625" dirty="0">
                <a:latin typeface="Arial" panose="020B0604020202020204" pitchFamily="34" charset="0"/>
                <a:ea typeface="Georgia" charset="0"/>
                <a:cs typeface="Arial" panose="020B0604020202020204" pitchFamily="34" charset="0"/>
              </a:rPr>
              <a:t>Upload supporting documents to:</a:t>
            </a:r>
          </a:p>
          <a:p>
            <a:pPr marL="1080135" lvl="1" indent="-360045" defTabSz="960120" fontAlgn="auto">
              <a:lnSpc>
                <a:spcPct val="100000"/>
              </a:lnSpc>
              <a:spcBef>
                <a:spcPts val="525"/>
              </a:spcBef>
              <a:spcAft>
                <a:spcPts val="0"/>
              </a:spcAft>
              <a:buFont typeface="Arial"/>
              <a:buChar char="•"/>
            </a:pPr>
            <a:r>
              <a:rPr lang="en-US" sz="2205" dirty="0">
                <a:solidFill>
                  <a:prstClr val="black"/>
                </a:solidFill>
                <a:latin typeface="Arial" panose="020B0604020202020204" pitchFamily="34" charset="0"/>
                <a:ea typeface="Georgia" charset="0"/>
                <a:cs typeface="Arial" panose="020B0604020202020204" pitchFamily="34" charset="0"/>
              </a:rPr>
              <a:t>Institutional Documentation Service (IDOC)</a:t>
            </a:r>
          </a:p>
          <a:p>
            <a:pPr marL="1080135" lvl="1" indent="-360045" defTabSz="960120" fontAlgn="auto">
              <a:lnSpc>
                <a:spcPct val="100000"/>
              </a:lnSpc>
              <a:spcBef>
                <a:spcPts val="525"/>
              </a:spcBef>
              <a:spcAft>
                <a:spcPts val="0"/>
              </a:spcAft>
              <a:buFont typeface="Arial"/>
              <a:buChar char="•"/>
            </a:pPr>
            <a:r>
              <a:rPr lang="en-US" sz="2205" dirty="0">
                <a:solidFill>
                  <a:prstClr val="black"/>
                </a:solidFill>
                <a:latin typeface="Arial" panose="020B0604020202020204" pitchFamily="34" charset="0"/>
                <a:ea typeface="Georgia" charset="0"/>
                <a:cs typeface="Arial" panose="020B0604020202020204" pitchFamily="34" charset="0"/>
              </a:rPr>
              <a:t>Access IDOC student portal at </a:t>
            </a:r>
            <a:r>
              <a:rPr lang="en-US" sz="2205" dirty="0">
                <a:solidFill>
                  <a:prstClr val="black"/>
                </a:solidFill>
                <a:latin typeface="Arial" panose="020B0604020202020204" pitchFamily="34" charset="0"/>
                <a:ea typeface="Georgia" charset="0"/>
                <a:cs typeface="Arial" panose="020B0604020202020204" pitchFamily="34" charset="0"/>
                <a:hlinkClick r:id="rId4" action="ppaction://hlinkfile"/>
              </a:rPr>
              <a:t>idoc.collegeboard.org</a:t>
            </a:r>
            <a:endParaRPr lang="en-US" sz="2205" dirty="0">
              <a:solidFill>
                <a:prstClr val="black"/>
              </a:solidFill>
              <a:latin typeface="Arial" panose="020B0604020202020204" pitchFamily="34" charset="0"/>
              <a:ea typeface="Georgia" charset="0"/>
              <a:cs typeface="Arial" panose="020B0604020202020204" pitchFamily="34" charset="0"/>
            </a:endParaRPr>
          </a:p>
          <a:p>
            <a:pPr marL="395288" lvl="1" indent="-395288" defTabSz="960120" fontAlgn="auto">
              <a:lnSpc>
                <a:spcPct val="100000"/>
              </a:lnSpc>
              <a:spcBef>
                <a:spcPts val="525"/>
              </a:spcBef>
              <a:spcAft>
                <a:spcPts val="0"/>
              </a:spcAft>
              <a:buFont typeface="Arial"/>
              <a:buChar char="•"/>
            </a:pPr>
            <a:r>
              <a:rPr lang="en-US" dirty="0">
                <a:latin typeface="Arial" panose="020B0604020202020204" pitchFamily="34" charset="0"/>
                <a:ea typeface="Georgia" charset="0"/>
                <a:cs typeface="Arial" panose="020B0604020202020204" pitchFamily="34" charset="0"/>
              </a:rPr>
              <a:t>Check financial aid section of admission portal to confirm all documents have been submitted</a:t>
            </a:r>
            <a:endParaRPr lang="en-US" b="1" dirty="0">
              <a:solidFill>
                <a:schemeClr val="accent4"/>
              </a:solidFill>
              <a:latin typeface="Arial" panose="020B0604020202020204" pitchFamily="34" charset="0"/>
              <a:ea typeface="Georgia" charset="0"/>
              <a:cs typeface="Arial" panose="020B0604020202020204" pitchFamily="34" charset="0"/>
            </a:endParaRPr>
          </a:p>
          <a:p>
            <a:pPr marL="1080135" lvl="1" indent="-360045" defTabSz="960120" fontAlgn="auto">
              <a:lnSpc>
                <a:spcPct val="100000"/>
              </a:lnSpc>
              <a:spcBef>
                <a:spcPts val="525"/>
              </a:spcBef>
              <a:spcAft>
                <a:spcPts val="0"/>
              </a:spcAft>
              <a:buFont typeface="Arial"/>
              <a:buChar char="•"/>
            </a:pPr>
            <a:endParaRPr lang="en-US" sz="2205" dirty="0">
              <a:solidFill>
                <a:prstClr val="black"/>
              </a:solidFill>
              <a:latin typeface="Georgia" charset="0"/>
              <a:ea typeface="Georgia" charset="0"/>
              <a:cs typeface="Georgia" charset="0"/>
            </a:endParaRPr>
          </a:p>
          <a:p>
            <a:pPr marL="1080135" lvl="1" indent="-360045" defTabSz="960120" fontAlgn="auto">
              <a:lnSpc>
                <a:spcPct val="100000"/>
              </a:lnSpc>
              <a:spcBef>
                <a:spcPts val="525"/>
              </a:spcBef>
              <a:spcAft>
                <a:spcPts val="0"/>
              </a:spcAft>
              <a:buFont typeface="Arial"/>
              <a:buChar char="•"/>
            </a:pPr>
            <a:endParaRPr lang="en-US" sz="2205" dirty="0">
              <a:solidFill>
                <a:prstClr val="black"/>
              </a:solidFill>
              <a:latin typeface="Georgia" charset="0"/>
              <a:ea typeface="Georgia" charset="0"/>
              <a:cs typeface="Georgia" charset="0"/>
            </a:endParaRPr>
          </a:p>
          <a:p>
            <a:pPr defTabSz="960120">
              <a:lnSpc>
                <a:spcPct val="100000"/>
              </a:lnSpc>
              <a:spcBef>
                <a:spcPts val="1050"/>
              </a:spcBef>
            </a:pPr>
            <a:endParaRPr lang="en-US" sz="2625" dirty="0">
              <a:latin typeface="Georgia" charset="0"/>
              <a:ea typeface="Georgia" charset="0"/>
              <a:cs typeface="Georgia" charset="0"/>
            </a:endParaRPr>
          </a:p>
        </p:txBody>
      </p:sp>
      <p:pic>
        <p:nvPicPr>
          <p:cNvPr id="45" name="Picture 44"/>
          <p:cNvPicPr>
            <a:picLocks noChangeAspect="1"/>
          </p:cNvPicPr>
          <p:nvPr/>
        </p:nvPicPr>
        <p:blipFill rotWithShape="1">
          <a:blip r:embed="rId5" cstate="print">
            <a:extLst>
              <a:ext uri="{28A0092B-C50C-407E-A947-70E740481C1C}">
                <a14:useLocalDpi xmlns:a14="http://schemas.microsoft.com/office/drawing/2010/main" val="0"/>
              </a:ext>
            </a:extLst>
          </a:blip>
          <a:srcRect b="86687"/>
          <a:stretch/>
        </p:blipFill>
        <p:spPr>
          <a:xfrm>
            <a:off x="0" y="6342326"/>
            <a:ext cx="9601200" cy="915724"/>
          </a:xfrm>
          <a:prstGeom prst="rect">
            <a:avLst/>
          </a:prstGeom>
        </p:spPr>
      </p:pic>
    </p:spTree>
    <p:extLst>
      <p:ext uri="{BB962C8B-B14F-4D97-AF65-F5344CB8AC3E}">
        <p14:creationId xmlns:p14="http://schemas.microsoft.com/office/powerpoint/2010/main" val="1410405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12"/>
          <p:cNvSpPr txBox="1">
            <a:spLocks/>
          </p:cNvSpPr>
          <p:nvPr/>
        </p:nvSpPr>
        <p:spPr>
          <a:xfrm>
            <a:off x="660092" y="3651001"/>
            <a:ext cx="7083828" cy="2261306"/>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chemeClr val="bg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lnSpc>
                <a:spcPct val="100000"/>
              </a:lnSpc>
              <a:spcBef>
                <a:spcPts val="1050"/>
              </a:spcBef>
            </a:pPr>
            <a:r>
              <a:rPr lang="en-US" sz="2625" dirty="0">
                <a:solidFill>
                  <a:prstClr val="white"/>
                </a:solidFill>
                <a:latin typeface="Georgia" charset="0"/>
                <a:ea typeface="Georgia" charset="0"/>
                <a:cs typeface="Georgia" charset="0"/>
              </a:rPr>
              <a:t>Body copy here. Georgia regular. This is just placement text. This box can also be used to place objects, instead text. Examples of objects include graphs, tables, images, film, or charts.</a:t>
            </a:r>
          </a:p>
        </p:txBody>
      </p:sp>
      <p:sp>
        <p:nvSpPr>
          <p:cNvPr id="40" name="Title 1"/>
          <p:cNvSpPr txBox="1">
            <a:spLocks/>
          </p:cNvSpPr>
          <p:nvPr/>
        </p:nvSpPr>
        <p:spPr>
          <a:xfrm>
            <a:off x="562808" y="1261708"/>
            <a:ext cx="8005934" cy="574117"/>
          </a:xfrm>
          <a:prstGeom prst="rect">
            <a:avLst/>
          </a:prstGeom>
        </p:spPr>
        <p:txBody>
          <a:bodyPr vert="horz" lIns="96012" tIns="48006" rIns="96012" bIns="48006" rtlCol="0" anchor="t" anchorCtr="0">
            <a:noAutofit/>
          </a:bodyPr>
          <a:lstStyle>
            <a:lvl1pPr algn="ctr" defTabSz="914400" rtl="0" eaLnBrk="1" latinLnBrk="0" hangingPunct="1">
              <a:lnSpc>
                <a:spcPct val="90000"/>
              </a:lnSpc>
              <a:spcBef>
                <a:spcPct val="0"/>
              </a:spcBef>
              <a:buNone/>
              <a:defRPr sz="3200" b="0" i="0" kern="1200" baseline="0">
                <a:solidFill>
                  <a:schemeClr val="tx1"/>
                </a:solidFill>
                <a:latin typeface="Arial" charset="0"/>
                <a:ea typeface="Arial" charset="0"/>
                <a:cs typeface="Arial" charset="0"/>
              </a:defRPr>
            </a:lvl1pPr>
          </a:lstStyle>
          <a:p>
            <a:pPr algn="l" defTabSz="960120" fontAlgn="auto">
              <a:spcAft>
                <a:spcPts val="0"/>
              </a:spcAft>
            </a:pPr>
            <a:r>
              <a:rPr lang="en-US" sz="2940" b="1" dirty="0">
                <a:solidFill>
                  <a:schemeClr val="accent3"/>
                </a:solidFill>
              </a:rPr>
              <a:t>FINANCIAL AID NOTIFICATION </a:t>
            </a:r>
            <a:r>
              <a:rPr lang="en-US" sz="2800" b="1" dirty="0">
                <a:solidFill>
                  <a:schemeClr val="accent3"/>
                </a:solidFill>
              </a:rPr>
              <a:t>PROCESS</a:t>
            </a:r>
          </a:p>
        </p:txBody>
      </p:sp>
      <p:sp>
        <p:nvSpPr>
          <p:cNvPr id="42" name="Slide Number Placeholder 5"/>
          <p:cNvSpPr>
            <a:spLocks noGrp="1"/>
          </p:cNvSpPr>
          <p:nvPr>
            <p:ph type="sldNum" sz="quarter" idx="12"/>
          </p:nvPr>
        </p:nvSpPr>
        <p:spPr>
          <a:xfrm>
            <a:off x="6780848" y="6731319"/>
            <a:ext cx="2160270" cy="383381"/>
          </a:xfrm>
          <a:prstGeom prst="rect">
            <a:avLst/>
          </a:prstGeom>
        </p:spPr>
        <p:txBody>
          <a:bodyPr/>
          <a:lstStyle>
            <a:lvl1pPr>
              <a:defRPr>
                <a:solidFill>
                  <a:schemeClr val="accent2"/>
                </a:solidFill>
              </a:defRPr>
            </a:lvl1pPr>
          </a:lstStyle>
          <a:p>
            <a:pPr algn="l" defTabSz="960120" fontAlgn="auto">
              <a:spcBef>
                <a:spcPts val="0"/>
              </a:spcBef>
              <a:spcAft>
                <a:spcPts val="0"/>
              </a:spcAft>
            </a:pPr>
            <a:fld id="{8F3008C0-FE18-4466-8594-3CEB1E8D9CB3}" type="slidenum">
              <a:rPr lang="en-US">
                <a:solidFill>
                  <a:srgbClr val="ED7D31"/>
                </a:solidFill>
                <a:latin typeface="Calibri"/>
              </a:rPr>
              <a:pPr algn="l" defTabSz="960120" fontAlgn="auto">
                <a:spcBef>
                  <a:spcPts val="0"/>
                </a:spcBef>
                <a:spcAft>
                  <a:spcPts val="0"/>
                </a:spcAft>
              </a:pPr>
              <a:t>7</a:t>
            </a:fld>
            <a:endParaRPr lang="en-US" dirty="0">
              <a:solidFill>
                <a:srgbClr val="ED7D31"/>
              </a:solidFill>
              <a:latin typeface="Calibri"/>
            </a:endParaRPr>
          </a:p>
        </p:txBody>
      </p:sp>
      <p:sp>
        <p:nvSpPr>
          <p:cNvPr id="43" name="Content Placeholder 12"/>
          <p:cNvSpPr txBox="1">
            <a:spLocks/>
          </p:cNvSpPr>
          <p:nvPr/>
        </p:nvSpPr>
        <p:spPr>
          <a:xfrm>
            <a:off x="660084" y="1835825"/>
            <a:ext cx="7588665" cy="4394507"/>
          </a:xfrm>
          <a:prstGeom prst="rect">
            <a:avLst/>
          </a:prstGeom>
        </p:spPr>
        <p:txBody>
          <a:bodyPr>
            <a:normAutofit fontScale="92500"/>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rgbClr val="1B305E"/>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45" indent="-360045" defTabSz="960120">
              <a:lnSpc>
                <a:spcPct val="100000"/>
              </a:lnSpc>
              <a:spcBef>
                <a:spcPts val="1050"/>
              </a:spcBef>
              <a:buFont typeface="Arial"/>
              <a:buChar char="•"/>
            </a:pPr>
            <a:r>
              <a:rPr lang="en-US" sz="2625" dirty="0">
                <a:latin typeface="Arial" panose="020B0604020202020204" pitchFamily="34" charset="0"/>
                <a:ea typeface="Georgia" charset="0"/>
                <a:cs typeface="Arial" panose="020B0604020202020204" pitchFamily="34" charset="0"/>
              </a:rPr>
              <a:t>Financial Aid Notifications (FAN) mailed in early March and continue to be sent daily</a:t>
            </a:r>
          </a:p>
          <a:p>
            <a:pPr marL="360045" indent="-360045" defTabSz="960120">
              <a:lnSpc>
                <a:spcPct val="100000"/>
              </a:lnSpc>
              <a:spcBef>
                <a:spcPts val="1050"/>
              </a:spcBef>
              <a:buFont typeface="Arial"/>
              <a:buChar char="•"/>
            </a:pPr>
            <a:r>
              <a:rPr lang="en-US" sz="2625" dirty="0">
                <a:latin typeface="Arial" panose="020B0604020202020204" pitchFamily="34" charset="0"/>
                <a:ea typeface="Georgia" charset="0"/>
                <a:cs typeface="Arial" panose="020B0604020202020204" pitchFamily="34" charset="0"/>
              </a:rPr>
              <a:t>Email sent to student (at the address used on admission application)</a:t>
            </a:r>
          </a:p>
          <a:p>
            <a:pPr marL="360045" indent="-360045" defTabSz="960120">
              <a:lnSpc>
                <a:spcPct val="100000"/>
              </a:lnSpc>
              <a:spcBef>
                <a:spcPts val="1050"/>
              </a:spcBef>
              <a:buFont typeface="Arial"/>
              <a:buChar char="•"/>
            </a:pPr>
            <a:r>
              <a:rPr lang="en-US" sz="2625" dirty="0">
                <a:latin typeface="Arial" panose="020B0604020202020204" pitchFamily="34" charset="0"/>
                <a:ea typeface="Georgia" charset="0"/>
                <a:cs typeface="Arial" panose="020B0604020202020204" pitchFamily="34" charset="0"/>
              </a:rPr>
              <a:t>Paper packet mailed to home address</a:t>
            </a:r>
          </a:p>
          <a:p>
            <a:pPr marL="360045" indent="-360045" defTabSz="960120">
              <a:lnSpc>
                <a:spcPct val="100000"/>
              </a:lnSpc>
              <a:spcBef>
                <a:spcPts val="1050"/>
              </a:spcBef>
              <a:buFont typeface="Arial"/>
              <a:buChar char="•"/>
            </a:pPr>
            <a:r>
              <a:rPr lang="en-US" sz="2625" dirty="0">
                <a:latin typeface="Arial" panose="020B0604020202020204" pitchFamily="34" charset="0"/>
                <a:ea typeface="Georgia" charset="0"/>
                <a:cs typeface="Arial" panose="020B0604020202020204" pitchFamily="34" charset="0"/>
              </a:rPr>
              <a:t>Packet includes:</a:t>
            </a:r>
          </a:p>
          <a:p>
            <a:pPr marL="1080135" lvl="1" indent="-360045" defTabSz="960120" fontAlgn="auto">
              <a:lnSpc>
                <a:spcPct val="100000"/>
              </a:lnSpc>
              <a:spcBef>
                <a:spcPts val="525"/>
              </a:spcBef>
              <a:spcAft>
                <a:spcPts val="0"/>
              </a:spcAft>
              <a:buFont typeface="Arial"/>
              <a:buChar char="•"/>
            </a:pPr>
            <a:r>
              <a:rPr lang="en-US" sz="2205" dirty="0">
                <a:solidFill>
                  <a:prstClr val="black"/>
                </a:solidFill>
                <a:latin typeface="Arial" panose="020B0604020202020204" pitchFamily="34" charset="0"/>
                <a:ea typeface="Georgia" charset="0"/>
                <a:cs typeface="Arial" panose="020B0604020202020204" pitchFamily="34" charset="0"/>
              </a:rPr>
              <a:t>Financial Aid Notification</a:t>
            </a:r>
          </a:p>
          <a:p>
            <a:pPr marL="1080135" lvl="1" indent="-360045" defTabSz="960120" fontAlgn="auto">
              <a:lnSpc>
                <a:spcPct val="100000"/>
              </a:lnSpc>
              <a:spcBef>
                <a:spcPts val="525"/>
              </a:spcBef>
              <a:spcAft>
                <a:spcPts val="0"/>
              </a:spcAft>
              <a:buFont typeface="Arial"/>
              <a:buChar char="•"/>
            </a:pPr>
            <a:r>
              <a:rPr lang="en-US" sz="2205" dirty="0">
                <a:solidFill>
                  <a:prstClr val="black"/>
                </a:solidFill>
                <a:latin typeface="Arial" panose="020B0604020202020204" pitchFamily="34" charset="0"/>
                <a:ea typeface="Georgia" charset="0"/>
                <a:cs typeface="Arial" panose="020B0604020202020204" pitchFamily="34" charset="0"/>
              </a:rPr>
              <a:t>Personal Planner and Family Responsibility Worksheet</a:t>
            </a:r>
          </a:p>
          <a:p>
            <a:pPr marL="1080135" lvl="1" indent="-360045" defTabSz="960120" fontAlgn="auto">
              <a:lnSpc>
                <a:spcPct val="100000"/>
              </a:lnSpc>
              <a:spcBef>
                <a:spcPts val="525"/>
              </a:spcBef>
              <a:spcAft>
                <a:spcPts val="0"/>
              </a:spcAft>
              <a:buFont typeface="Arial"/>
              <a:buChar char="•"/>
            </a:pPr>
            <a:r>
              <a:rPr lang="en-US" sz="2205" dirty="0">
                <a:solidFill>
                  <a:prstClr val="black"/>
                </a:solidFill>
                <a:latin typeface="Arial" panose="020B0604020202020204" pitchFamily="34" charset="0"/>
                <a:ea typeface="Georgia" charset="0"/>
                <a:cs typeface="Arial" panose="020B0604020202020204" pitchFamily="34" charset="0"/>
              </a:rPr>
              <a:t>Financial Aid Conditions and Information</a:t>
            </a:r>
          </a:p>
          <a:p>
            <a:pPr marL="1080135" lvl="1" indent="-360045" defTabSz="960120" fontAlgn="auto">
              <a:lnSpc>
                <a:spcPct val="100000"/>
              </a:lnSpc>
              <a:spcBef>
                <a:spcPts val="525"/>
              </a:spcBef>
              <a:spcAft>
                <a:spcPts val="0"/>
              </a:spcAft>
              <a:buFont typeface="Arial"/>
              <a:buChar char="•"/>
            </a:pPr>
            <a:r>
              <a:rPr lang="en-US" sz="2205" dirty="0">
                <a:solidFill>
                  <a:prstClr val="black"/>
                </a:solidFill>
                <a:latin typeface="Arial" panose="020B0604020202020204" pitchFamily="34" charset="0"/>
                <a:ea typeface="Georgia" charset="0"/>
                <a:cs typeface="Arial" panose="020B0604020202020204" pitchFamily="34" charset="0"/>
              </a:rPr>
              <a:t>Instructions on next steps</a:t>
            </a:r>
            <a:endParaRPr lang="en-US" sz="2625" dirty="0">
              <a:solidFill>
                <a:prstClr val="black"/>
              </a:solidFill>
              <a:latin typeface="Arial" panose="020B0604020202020204" pitchFamily="34" charset="0"/>
              <a:ea typeface="Georgia" charset="0"/>
              <a:cs typeface="Arial" panose="020B0604020202020204" pitchFamily="34" charset="0"/>
            </a:endParaRPr>
          </a:p>
          <a:p>
            <a:pPr defTabSz="960120">
              <a:lnSpc>
                <a:spcPct val="100000"/>
              </a:lnSpc>
              <a:spcBef>
                <a:spcPts val="1050"/>
              </a:spcBef>
            </a:pPr>
            <a:endParaRPr lang="en-US" sz="2625" dirty="0">
              <a:latin typeface="Georgia" charset="0"/>
              <a:ea typeface="Georgia" charset="0"/>
              <a:cs typeface="Georgia" charset="0"/>
            </a:endParaRPr>
          </a:p>
        </p:txBody>
      </p:sp>
      <p:pic>
        <p:nvPicPr>
          <p:cNvPr id="45" name="Picture 44"/>
          <p:cNvPicPr>
            <a:picLocks noChangeAspect="1"/>
          </p:cNvPicPr>
          <p:nvPr/>
        </p:nvPicPr>
        <p:blipFill rotWithShape="1">
          <a:blip r:embed="rId2" cstate="print">
            <a:extLst>
              <a:ext uri="{28A0092B-C50C-407E-A947-70E740481C1C}">
                <a14:useLocalDpi xmlns:a14="http://schemas.microsoft.com/office/drawing/2010/main" val="0"/>
              </a:ext>
            </a:extLst>
          </a:blip>
          <a:srcRect b="86687"/>
          <a:stretch/>
        </p:blipFill>
        <p:spPr>
          <a:xfrm>
            <a:off x="0" y="6342326"/>
            <a:ext cx="9601200" cy="915724"/>
          </a:xfrm>
          <a:prstGeom prst="rect">
            <a:avLst/>
          </a:prstGeom>
        </p:spPr>
      </p:pic>
    </p:spTree>
    <p:extLst>
      <p:ext uri="{BB962C8B-B14F-4D97-AF65-F5344CB8AC3E}">
        <p14:creationId xmlns:p14="http://schemas.microsoft.com/office/powerpoint/2010/main" val="3532627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12"/>
          <p:cNvSpPr txBox="1">
            <a:spLocks/>
          </p:cNvSpPr>
          <p:nvPr/>
        </p:nvSpPr>
        <p:spPr>
          <a:xfrm>
            <a:off x="585170" y="2956712"/>
            <a:ext cx="6712192" cy="1025819"/>
          </a:xfrm>
          <a:prstGeom prst="rect">
            <a:avLst/>
          </a:prstGeom>
        </p:spPr>
        <p:txBody>
          <a:bodyPr>
            <a:normAutofit fontScale="70000" lnSpcReduction="20000"/>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chemeClr val="bg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lnSpc>
                <a:spcPct val="100000"/>
              </a:lnSpc>
              <a:spcBef>
                <a:spcPts val="1050"/>
              </a:spcBef>
            </a:pPr>
            <a:r>
              <a:rPr lang="en-US" sz="2625" dirty="0">
                <a:solidFill>
                  <a:prstClr val="white"/>
                </a:solidFill>
                <a:latin typeface="Georgia" charset="0"/>
                <a:ea typeface="Georgia" charset="0"/>
                <a:cs typeface="Georgia" charset="0"/>
              </a:rPr>
              <a:t>Body copy here. Georgia regular. This is just placement text. This box can also be used to place objects, instead text. Examples of objects include graphs, tables, images, film, or charts.</a:t>
            </a:r>
          </a:p>
        </p:txBody>
      </p:sp>
      <p:sp>
        <p:nvSpPr>
          <p:cNvPr id="40" name="Title 1"/>
          <p:cNvSpPr txBox="1">
            <a:spLocks/>
          </p:cNvSpPr>
          <p:nvPr/>
        </p:nvSpPr>
        <p:spPr>
          <a:xfrm>
            <a:off x="61489" y="1426845"/>
            <a:ext cx="8100017" cy="421575"/>
          </a:xfrm>
          <a:prstGeom prst="rect">
            <a:avLst/>
          </a:prstGeom>
        </p:spPr>
        <p:txBody>
          <a:bodyPr vert="horz" lIns="96012" tIns="48006" rIns="96012" bIns="48006" rtlCol="0" anchor="t" anchorCtr="0">
            <a:noAutofit/>
          </a:bodyPr>
          <a:lstStyle>
            <a:lvl1pPr algn="ctr" defTabSz="914400" rtl="0" eaLnBrk="1" latinLnBrk="0" hangingPunct="1">
              <a:lnSpc>
                <a:spcPct val="90000"/>
              </a:lnSpc>
              <a:spcBef>
                <a:spcPct val="0"/>
              </a:spcBef>
              <a:buNone/>
              <a:defRPr sz="3200" b="0" i="0" kern="1200" baseline="0">
                <a:solidFill>
                  <a:schemeClr val="tx1"/>
                </a:solidFill>
                <a:latin typeface="Arial" charset="0"/>
                <a:ea typeface="Arial" charset="0"/>
                <a:cs typeface="Arial" charset="0"/>
              </a:defRPr>
            </a:lvl1pPr>
          </a:lstStyle>
          <a:p>
            <a:pPr algn="l" defTabSz="960120" fontAlgn="auto">
              <a:spcAft>
                <a:spcPts val="0"/>
              </a:spcAft>
            </a:pPr>
            <a:r>
              <a:rPr lang="en-US" sz="2800" b="1" dirty="0">
                <a:solidFill>
                  <a:schemeClr val="accent3"/>
                </a:solidFill>
              </a:rPr>
              <a:t>2021/2022 AVERAGE COST OF ATTENDA</a:t>
            </a:r>
            <a:r>
              <a:rPr lang="en-US" sz="2940" b="1" dirty="0">
                <a:solidFill>
                  <a:schemeClr val="accent3"/>
                </a:solidFill>
              </a:rPr>
              <a:t>NCE</a:t>
            </a:r>
          </a:p>
        </p:txBody>
      </p:sp>
      <p:sp>
        <p:nvSpPr>
          <p:cNvPr id="41" name="Content Placeholder 2"/>
          <p:cNvSpPr txBox="1">
            <a:spLocks/>
          </p:cNvSpPr>
          <p:nvPr/>
        </p:nvSpPr>
        <p:spPr>
          <a:xfrm>
            <a:off x="660092" y="1953846"/>
            <a:ext cx="7083828" cy="528066"/>
          </a:xfrm>
          <a:prstGeom prst="rect">
            <a:avLst/>
          </a:prstGeom>
        </p:spPr>
        <p:txBody>
          <a:bodyPr vert="horz" lIns="96012" tIns="48006" rIns="96012" bIns="48006" rtlCol="0">
            <a:noAutofit/>
          </a:bodyPr>
          <a:lstStyle>
            <a:lvl1pPr marL="0" indent="0" algn="ctr" defTabSz="914400" rtl="0" eaLnBrk="1" latinLnBrk="0" hangingPunct="1">
              <a:lnSpc>
                <a:spcPct val="90000"/>
              </a:lnSpc>
              <a:spcBef>
                <a:spcPts val="1000"/>
              </a:spcBef>
              <a:buFont typeface="Arial" panose="020B0604020202020204" pitchFamily="34" charset="0"/>
              <a:buNone/>
              <a:defRPr sz="3600" b="0" kern="1200">
                <a:solidFill>
                  <a:schemeClr val="accent2"/>
                </a:solidFill>
                <a:latin typeface="Georgia" charset="0"/>
                <a:ea typeface="Georgia" charset="0"/>
                <a:cs typeface="Georgia"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defTabSz="960120" fontAlgn="auto">
              <a:spcBef>
                <a:spcPts val="1050"/>
              </a:spcBef>
              <a:spcAft>
                <a:spcPts val="0"/>
              </a:spcAft>
            </a:pPr>
            <a:r>
              <a:rPr lang="en-US" sz="2940" u="sng" dirty="0">
                <a:solidFill>
                  <a:schemeClr val="accent3"/>
                </a:solidFill>
              </a:rPr>
              <a:t>Billed Costs</a:t>
            </a:r>
          </a:p>
        </p:txBody>
      </p:sp>
      <p:sp>
        <p:nvSpPr>
          <p:cNvPr id="42" name="Slide Number Placeholder 5"/>
          <p:cNvSpPr>
            <a:spLocks noGrp="1"/>
          </p:cNvSpPr>
          <p:nvPr>
            <p:ph type="sldNum" sz="quarter" idx="12"/>
          </p:nvPr>
        </p:nvSpPr>
        <p:spPr>
          <a:xfrm>
            <a:off x="6780848" y="6731319"/>
            <a:ext cx="2160270" cy="383381"/>
          </a:xfrm>
          <a:prstGeom prst="rect">
            <a:avLst/>
          </a:prstGeom>
        </p:spPr>
        <p:txBody>
          <a:bodyPr/>
          <a:lstStyle>
            <a:lvl1pPr>
              <a:defRPr>
                <a:solidFill>
                  <a:schemeClr val="accent2"/>
                </a:solidFill>
              </a:defRPr>
            </a:lvl1pPr>
          </a:lstStyle>
          <a:p>
            <a:pPr algn="l" defTabSz="960120" fontAlgn="auto">
              <a:spcBef>
                <a:spcPts val="0"/>
              </a:spcBef>
              <a:spcAft>
                <a:spcPts val="0"/>
              </a:spcAft>
            </a:pPr>
            <a:fld id="{8F3008C0-FE18-4466-8594-3CEB1E8D9CB3}" type="slidenum">
              <a:rPr lang="en-US">
                <a:solidFill>
                  <a:srgbClr val="ED7D31"/>
                </a:solidFill>
                <a:latin typeface="Calibri"/>
              </a:rPr>
              <a:pPr algn="l" defTabSz="960120" fontAlgn="auto">
                <a:spcBef>
                  <a:spcPts val="0"/>
                </a:spcBef>
                <a:spcAft>
                  <a:spcPts val="0"/>
                </a:spcAft>
              </a:pPr>
              <a:t>8</a:t>
            </a:fld>
            <a:endParaRPr lang="en-US" dirty="0">
              <a:solidFill>
                <a:srgbClr val="ED7D31"/>
              </a:solidFill>
              <a:latin typeface="Calibri"/>
            </a:endParaRPr>
          </a:p>
        </p:txBody>
      </p:sp>
      <p:sp>
        <p:nvSpPr>
          <p:cNvPr id="43" name="Content Placeholder 12"/>
          <p:cNvSpPr txBox="1">
            <a:spLocks/>
          </p:cNvSpPr>
          <p:nvPr/>
        </p:nvSpPr>
        <p:spPr>
          <a:xfrm>
            <a:off x="748512" y="2553443"/>
            <a:ext cx="6772129" cy="1155746"/>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rgbClr val="1B305E"/>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lnSpc>
                <a:spcPct val="100000"/>
              </a:lnSpc>
              <a:spcBef>
                <a:spcPts val="1050"/>
              </a:spcBef>
            </a:pPr>
            <a:r>
              <a:rPr lang="en-US" sz="2625" dirty="0">
                <a:latin typeface="Georgia" charset="0"/>
                <a:ea typeface="Georgia" charset="0"/>
                <a:cs typeface="Georgia" charset="0"/>
              </a:rPr>
              <a:t>Tuition and Fees		$58,843</a:t>
            </a:r>
          </a:p>
          <a:p>
            <a:pPr defTabSz="960120">
              <a:lnSpc>
                <a:spcPct val="100000"/>
              </a:lnSpc>
              <a:spcBef>
                <a:spcPts val="1050"/>
              </a:spcBef>
            </a:pPr>
            <a:r>
              <a:rPr lang="en-US" sz="2625" dirty="0">
                <a:latin typeface="Georgia" charset="0"/>
                <a:ea typeface="Georgia" charset="0"/>
                <a:cs typeface="Georgia" charset="0"/>
              </a:rPr>
              <a:t>Room and Meals		$16,304</a:t>
            </a:r>
          </a:p>
        </p:txBody>
      </p:sp>
      <p:pic>
        <p:nvPicPr>
          <p:cNvPr id="45" name="Picture 44"/>
          <p:cNvPicPr>
            <a:picLocks noChangeAspect="1"/>
          </p:cNvPicPr>
          <p:nvPr/>
        </p:nvPicPr>
        <p:blipFill rotWithShape="1">
          <a:blip r:embed="rId2" cstate="print">
            <a:extLst>
              <a:ext uri="{28A0092B-C50C-407E-A947-70E740481C1C}">
                <a14:useLocalDpi xmlns:a14="http://schemas.microsoft.com/office/drawing/2010/main" val="0"/>
              </a:ext>
            </a:extLst>
          </a:blip>
          <a:srcRect b="86687"/>
          <a:stretch/>
        </p:blipFill>
        <p:spPr>
          <a:xfrm>
            <a:off x="0" y="6342326"/>
            <a:ext cx="9601200" cy="915724"/>
          </a:xfrm>
          <a:prstGeom prst="rect">
            <a:avLst/>
          </a:prstGeom>
        </p:spPr>
      </p:pic>
      <p:sp>
        <p:nvSpPr>
          <p:cNvPr id="10" name="Content Placeholder 2"/>
          <p:cNvSpPr txBox="1">
            <a:spLocks/>
          </p:cNvSpPr>
          <p:nvPr/>
        </p:nvSpPr>
        <p:spPr>
          <a:xfrm>
            <a:off x="660092" y="3982641"/>
            <a:ext cx="7083828" cy="528066"/>
          </a:xfrm>
          <a:prstGeom prst="rect">
            <a:avLst/>
          </a:prstGeom>
        </p:spPr>
        <p:txBody>
          <a:bodyPr vert="horz" lIns="96012" tIns="48006" rIns="96012" bIns="48006" rtlCol="0">
            <a:noAutofit/>
          </a:bodyPr>
          <a:lstStyle>
            <a:lvl1pPr marL="0" indent="0" algn="ctr" defTabSz="914400" rtl="0" eaLnBrk="1" latinLnBrk="0" hangingPunct="1">
              <a:lnSpc>
                <a:spcPct val="90000"/>
              </a:lnSpc>
              <a:spcBef>
                <a:spcPts val="1000"/>
              </a:spcBef>
              <a:buFont typeface="Arial" panose="020B0604020202020204" pitchFamily="34" charset="0"/>
              <a:buNone/>
              <a:defRPr sz="3600" b="0" kern="1200">
                <a:solidFill>
                  <a:schemeClr val="accent2"/>
                </a:solidFill>
                <a:latin typeface="Georgia" charset="0"/>
                <a:ea typeface="Georgia" charset="0"/>
                <a:cs typeface="Georgia"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defTabSz="960120" fontAlgn="auto">
              <a:spcBef>
                <a:spcPts val="1050"/>
              </a:spcBef>
              <a:spcAft>
                <a:spcPts val="0"/>
              </a:spcAft>
            </a:pPr>
            <a:r>
              <a:rPr lang="en-US" sz="2940" u="sng" dirty="0">
                <a:solidFill>
                  <a:schemeClr val="accent3"/>
                </a:solidFill>
              </a:rPr>
              <a:t>Estimated Expenses</a:t>
            </a:r>
          </a:p>
        </p:txBody>
      </p:sp>
      <p:sp>
        <p:nvSpPr>
          <p:cNvPr id="11" name="Content Placeholder 12"/>
          <p:cNvSpPr txBox="1">
            <a:spLocks/>
          </p:cNvSpPr>
          <p:nvPr/>
        </p:nvSpPr>
        <p:spPr>
          <a:xfrm>
            <a:off x="660084" y="4481558"/>
            <a:ext cx="6772129" cy="1155746"/>
          </a:xfrm>
          <a:prstGeom prst="rect">
            <a:avLst/>
          </a:prstGeo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800" kern="1200" baseline="0" smtClean="0">
                <a:solidFill>
                  <a:srgbClr val="1B305E"/>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60120">
              <a:lnSpc>
                <a:spcPct val="100000"/>
              </a:lnSpc>
              <a:spcBef>
                <a:spcPts val="1050"/>
              </a:spcBef>
            </a:pPr>
            <a:r>
              <a:rPr lang="en-US" sz="2600" dirty="0">
                <a:latin typeface="Georgia" charset="0"/>
                <a:ea typeface="Georgia" charset="0"/>
                <a:cs typeface="Georgia" charset="0"/>
              </a:rPr>
              <a:t>Books and Supplies		$1,250</a:t>
            </a:r>
          </a:p>
          <a:p>
            <a:pPr defTabSz="960120">
              <a:lnSpc>
                <a:spcPct val="100000"/>
              </a:lnSpc>
              <a:spcBef>
                <a:spcPts val="1050"/>
              </a:spcBef>
            </a:pPr>
            <a:r>
              <a:rPr lang="en-US" sz="2600" dirty="0">
                <a:latin typeface="Georgia" charset="0"/>
                <a:ea typeface="Georgia" charset="0"/>
                <a:cs typeface="Georgia" charset="0"/>
              </a:rPr>
              <a:t>Personal Expenses		$1,200</a:t>
            </a:r>
          </a:p>
          <a:p>
            <a:pPr defTabSz="960120">
              <a:lnSpc>
                <a:spcPct val="100000"/>
              </a:lnSpc>
              <a:spcBef>
                <a:spcPts val="1050"/>
              </a:spcBef>
            </a:pPr>
            <a:r>
              <a:rPr lang="en-US" sz="2600" dirty="0">
                <a:latin typeface="Georgia" charset="0"/>
                <a:ea typeface="Georgia" charset="0"/>
                <a:cs typeface="Georgia" charset="0"/>
              </a:rPr>
              <a:t>Transportation		$   750</a:t>
            </a:r>
          </a:p>
          <a:p>
            <a:pPr defTabSz="960120">
              <a:lnSpc>
                <a:spcPct val="100000"/>
              </a:lnSpc>
              <a:spcBef>
                <a:spcPts val="1050"/>
              </a:spcBef>
            </a:pPr>
            <a:endParaRPr lang="en-US" sz="2600" dirty="0">
              <a:latin typeface="Georgia" charset="0"/>
              <a:ea typeface="Georgia" charset="0"/>
              <a:cs typeface="Georgia" charset="0"/>
            </a:endParaRPr>
          </a:p>
        </p:txBody>
      </p:sp>
    </p:spTree>
    <p:extLst>
      <p:ext uri="{BB962C8B-B14F-4D97-AF65-F5344CB8AC3E}">
        <p14:creationId xmlns:p14="http://schemas.microsoft.com/office/powerpoint/2010/main" val="2889412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p:cNvPicPr>
            <a:picLocks noChangeAspect="1"/>
          </p:cNvPicPr>
          <p:nvPr/>
        </p:nvPicPr>
        <p:blipFill rotWithShape="1">
          <a:blip r:embed="rId2" cstate="print">
            <a:extLst>
              <a:ext uri="{28A0092B-C50C-407E-A947-70E740481C1C}">
                <a14:useLocalDpi xmlns:a14="http://schemas.microsoft.com/office/drawing/2010/main" val="0"/>
              </a:ext>
            </a:extLst>
          </a:blip>
          <a:srcRect l="1" t="20119" r="1"/>
          <a:stretch/>
        </p:blipFill>
        <p:spPr>
          <a:xfrm>
            <a:off x="0" y="1663429"/>
            <a:ext cx="9601200" cy="5616779"/>
          </a:xfrm>
          <a:prstGeom prst="rect">
            <a:avLst/>
          </a:prstGeom>
        </p:spPr>
      </p:pic>
      <p:sp>
        <p:nvSpPr>
          <p:cNvPr id="32" name="Title 1"/>
          <p:cNvSpPr txBox="1">
            <a:spLocks/>
          </p:cNvSpPr>
          <p:nvPr/>
        </p:nvSpPr>
        <p:spPr>
          <a:xfrm>
            <a:off x="563131" y="2584586"/>
            <a:ext cx="7083829" cy="1084413"/>
          </a:xfrm>
          <a:prstGeom prst="rect">
            <a:avLst/>
          </a:prstGeom>
        </p:spPr>
        <p:txBody>
          <a:bodyPr vert="horz" lIns="96012" tIns="48006" rIns="96012" bIns="48006" rtlCol="0" anchor="t" anchorCtr="0">
            <a:noAutofit/>
          </a:bodyPr>
          <a:lstStyle>
            <a:lvl1pPr algn="ctr" defTabSz="914400" rtl="0" eaLnBrk="1" latinLnBrk="0" hangingPunct="1">
              <a:lnSpc>
                <a:spcPct val="90000"/>
              </a:lnSpc>
              <a:spcBef>
                <a:spcPct val="0"/>
              </a:spcBef>
              <a:buNone/>
              <a:defRPr sz="3200" b="0" i="0" kern="1200" baseline="0">
                <a:solidFill>
                  <a:srgbClr val="FFFFE7"/>
                </a:solidFill>
                <a:latin typeface="Arial" charset="0"/>
                <a:ea typeface="Arial" charset="0"/>
                <a:cs typeface="Arial" charset="0"/>
              </a:defRPr>
            </a:lvl1pPr>
          </a:lstStyle>
          <a:p>
            <a:pPr algn="l" defTabSz="960120" fontAlgn="auto">
              <a:spcAft>
                <a:spcPts val="0"/>
              </a:spcAft>
            </a:pPr>
            <a:r>
              <a:rPr lang="en-US" sz="4620" dirty="0"/>
              <a:t>Receiving Financial Assistance</a:t>
            </a:r>
          </a:p>
        </p:txBody>
      </p:sp>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endParaRPr lang="en-US"/>
          </a:p>
        </p:txBody>
      </p:sp>
      <p:sp>
        <p:nvSpPr>
          <p:cNvPr id="34" name="Slide Number Placeholder 5"/>
          <p:cNvSpPr>
            <a:spLocks noGrp="1"/>
          </p:cNvSpPr>
          <p:nvPr>
            <p:ph type="sldNum" sz="quarter" idx="4294967295"/>
          </p:nvPr>
        </p:nvSpPr>
        <p:spPr>
          <a:xfrm>
            <a:off x="7440613" y="6731000"/>
            <a:ext cx="2160587" cy="384175"/>
          </a:xfrm>
          <a:prstGeom prst="rect">
            <a:avLst/>
          </a:prstGeom>
        </p:spPr>
        <p:txBody>
          <a:bodyPr/>
          <a:lstStyle>
            <a:lvl1pPr>
              <a:defRPr>
                <a:solidFill>
                  <a:schemeClr val="accent2"/>
                </a:solidFill>
              </a:defRPr>
            </a:lvl1pPr>
          </a:lstStyle>
          <a:p>
            <a:pPr defTabSz="960120" fontAlgn="auto">
              <a:spcBef>
                <a:spcPts val="0"/>
              </a:spcBef>
              <a:spcAft>
                <a:spcPts val="0"/>
              </a:spcAft>
            </a:pPr>
            <a:fld id="{8F3008C0-FE18-4466-8594-3CEB1E8D9CB3}" type="slidenum">
              <a:rPr lang="en-US">
                <a:solidFill>
                  <a:srgbClr val="ED7D31"/>
                </a:solidFill>
                <a:latin typeface="Calibri"/>
              </a:rPr>
              <a:pPr defTabSz="960120" fontAlgn="auto">
                <a:spcBef>
                  <a:spcPts val="0"/>
                </a:spcBef>
                <a:spcAft>
                  <a:spcPts val="0"/>
                </a:spcAft>
              </a:pPr>
              <a:t>9</a:t>
            </a:fld>
            <a:endParaRPr lang="en-US" dirty="0">
              <a:solidFill>
                <a:srgbClr val="ED7D31"/>
              </a:solidFill>
              <a:latin typeface="Calibri"/>
            </a:endParaRPr>
          </a:p>
        </p:txBody>
      </p:sp>
      <p:pic>
        <p:nvPicPr>
          <p:cNvPr id="37" name="Picture 36"/>
          <p:cNvPicPr>
            <a:picLocks noChangeAspect="1"/>
          </p:cNvPicPr>
          <p:nvPr/>
        </p:nvPicPr>
        <p:blipFill rotWithShape="1">
          <a:blip r:embed="rId3" cstate="print">
            <a:extLst>
              <a:ext uri="{28A0092B-C50C-407E-A947-70E740481C1C}">
                <a14:useLocalDpi xmlns:a14="http://schemas.microsoft.com/office/drawing/2010/main" val="0"/>
              </a:ext>
            </a:extLst>
          </a:blip>
          <a:srcRect b="86687"/>
          <a:stretch/>
        </p:blipFill>
        <p:spPr>
          <a:xfrm flipV="1">
            <a:off x="0" y="5985882"/>
            <a:ext cx="9601200" cy="1128818"/>
          </a:xfrm>
          <a:prstGeom prst="rect">
            <a:avLst/>
          </a:prstGeom>
        </p:spPr>
      </p:pic>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b="86687"/>
          <a:stretch/>
        </p:blipFill>
        <p:spPr>
          <a:xfrm>
            <a:off x="0" y="5985882"/>
            <a:ext cx="9144000" cy="1202858"/>
          </a:xfrm>
          <a:prstGeom prst="rect">
            <a:avLst/>
          </a:prstGeom>
        </p:spPr>
      </p:pic>
    </p:spTree>
    <p:extLst>
      <p:ext uri="{BB962C8B-B14F-4D97-AF65-F5344CB8AC3E}">
        <p14:creationId xmlns:p14="http://schemas.microsoft.com/office/powerpoint/2010/main" val="274121412"/>
      </p:ext>
    </p:extLst>
  </p:cSld>
  <p:clrMapOvr>
    <a:masterClrMapping/>
  </p:clrMapOvr>
</p:sld>
</file>

<file path=ppt/theme/theme1.xml><?xml version="1.0" encoding="utf-8"?>
<a:theme xmlns:a="http://schemas.openxmlformats.org/drawingml/2006/main" name="1_Office Theme">
  <a:themeElements>
    <a:clrScheme name="ND enrollment">
      <a:dk1>
        <a:srgbClr val="0C223E"/>
      </a:dk1>
      <a:lt1>
        <a:srgbClr val="FFFFFF"/>
      </a:lt1>
      <a:dk2>
        <a:srgbClr val="0C223E"/>
      </a:dk2>
      <a:lt2>
        <a:srgbClr val="FFFBDE"/>
      </a:lt2>
      <a:accent1>
        <a:srgbClr val="37B5C7"/>
      </a:accent1>
      <a:accent2>
        <a:srgbClr val="F3B627"/>
      </a:accent2>
      <a:accent3>
        <a:srgbClr val="ED9E2D"/>
      </a:accent3>
      <a:accent4>
        <a:srgbClr val="EA8B2D"/>
      </a:accent4>
      <a:accent5>
        <a:srgbClr val="E26629"/>
      </a:accent5>
      <a:accent6>
        <a:srgbClr val="AB3125"/>
      </a:accent6>
      <a:hlink>
        <a:srgbClr val="B4B4B3"/>
      </a:hlink>
      <a:folHlink>
        <a:srgbClr val="37B5C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D enrollment template" id="{255A256C-2B68-D847-84EE-5634F500CE9A}" vid="{8C3450B7-AC36-D740-99DE-C2C5932965E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31683</TotalTime>
  <Words>1216</Words>
  <Application>Microsoft Office PowerPoint</Application>
  <PresentationFormat>Custom</PresentationFormat>
  <Paragraphs>184</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GalaxiePolaris-Bold</vt:lpstr>
      <vt:lpstr>GalaxiePolaris-Medium</vt:lpstr>
      <vt:lpstr>Garamond</vt:lpstr>
      <vt:lpstr>Georgia</vt:lpstr>
      <vt:lpstr>Times New Roman</vt:lpstr>
      <vt:lpstr>1_Office Theme</vt:lpstr>
      <vt:lpstr>Financing Your  Notre Dame Education</vt:lpstr>
      <vt:lpstr>FIRST DESTINATION DATA CLASS OF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Notre Dame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Notre Dame</dc:title>
  <dc:creator>Elizabeth Clark</dc:creator>
  <cp:lastModifiedBy>Mary Nucciarone</cp:lastModifiedBy>
  <cp:revision>940</cp:revision>
  <cp:lastPrinted>2020-02-07T17:16:24Z</cp:lastPrinted>
  <dcterms:created xsi:type="dcterms:W3CDTF">2000-06-05T15:07:06Z</dcterms:created>
  <dcterms:modified xsi:type="dcterms:W3CDTF">2022-01-18T20:55:36Z</dcterms:modified>
</cp:coreProperties>
</file>